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9"/>
  </p:notesMasterIdLst>
  <p:sldIdLst>
    <p:sldId id="268" r:id="rId2"/>
    <p:sldId id="520" r:id="rId3"/>
    <p:sldId id="555" r:id="rId4"/>
    <p:sldId id="556" r:id="rId5"/>
    <p:sldId id="577" r:id="rId6"/>
    <p:sldId id="558" r:id="rId7"/>
    <p:sldId id="560" r:id="rId8"/>
    <p:sldId id="561" r:id="rId9"/>
    <p:sldId id="575" r:id="rId10"/>
    <p:sldId id="567" r:id="rId11"/>
    <p:sldId id="563" r:id="rId12"/>
    <p:sldId id="568" r:id="rId13"/>
    <p:sldId id="571" r:id="rId14"/>
    <p:sldId id="569" r:id="rId15"/>
    <p:sldId id="564" r:id="rId16"/>
    <p:sldId id="572" r:id="rId17"/>
    <p:sldId id="531" r:id="rId1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起始页" id="{2CC9D3CF-A931-4A7B-AEBB-AEE966D44FD3}">
          <p14:sldIdLst>
            <p14:sldId id="268"/>
            <p14:sldId id="520"/>
            <p14:sldId id="555"/>
            <p14:sldId id="556"/>
            <p14:sldId id="577"/>
            <p14:sldId id="558"/>
            <p14:sldId id="560"/>
            <p14:sldId id="561"/>
            <p14:sldId id="575"/>
            <p14:sldId id="567"/>
            <p14:sldId id="563"/>
            <p14:sldId id="568"/>
            <p14:sldId id="571"/>
            <p14:sldId id="569"/>
            <p14:sldId id="564"/>
            <p14:sldId id="572"/>
            <p14:sldId id="531"/>
          </p14:sldIdLst>
        </p14:section>
      </p14:sectionLst>
    </p:ext>
    <p:ext uri="{EFAFB233-063F-42B5-8137-9DF3F51BA10A}">
      <p15:sldGuideLst xmlns:p15="http://schemas.microsoft.com/office/powerpoint/2012/main">
        <p15:guide id="1" pos="416" userDrawn="1">
          <p15:clr>
            <a:srgbClr val="A4A3A4"/>
          </p15:clr>
        </p15:guide>
        <p15:guide id="2" pos="7256" userDrawn="1">
          <p15:clr>
            <a:srgbClr val="A4A3A4"/>
          </p15:clr>
        </p15:guide>
        <p15:guide id="3" orient="horz" pos="640" userDrawn="1">
          <p15:clr>
            <a:srgbClr val="A4A3A4"/>
          </p15:clr>
        </p15:guide>
        <p15:guide id="4" orient="horz" pos="709" userDrawn="1">
          <p15:clr>
            <a:srgbClr val="A4A3A4"/>
          </p15:clr>
        </p15:guide>
        <p15:guide id="5" orient="horz" pos="3928" userDrawn="1">
          <p15:clr>
            <a:srgbClr val="A4A3A4"/>
          </p15:clr>
        </p15:guide>
        <p15:guide id="6" orient="horz" pos="3864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Xu Iphis" initials="XI" lastIdx="1" clrIdx="0">
    <p:extLst>
      <p:ext uri="{19B8F6BF-5375-455C-9EA6-DF929625EA0E}">
        <p15:presenceInfo xmlns:p15="http://schemas.microsoft.com/office/powerpoint/2012/main" userId="a28e61f16707a0d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0000"/>
    <a:srgbClr val="4994C4"/>
    <a:srgbClr val="A8B092"/>
    <a:srgbClr val="FFD17F"/>
    <a:srgbClr val="0000FF"/>
    <a:srgbClr val="CC9900"/>
    <a:srgbClr val="A03E20"/>
    <a:srgbClr val="12647A"/>
    <a:srgbClr val="4F81BD"/>
    <a:srgbClr val="8064A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743" autoAdjust="0"/>
    <p:restoredTop sz="93867" autoAdjust="0"/>
  </p:normalViewPr>
  <p:slideViewPr>
    <p:cSldViewPr snapToGrid="0">
      <p:cViewPr varScale="1">
        <p:scale>
          <a:sx n="113" d="100"/>
          <a:sy n="113" d="100"/>
        </p:scale>
        <p:origin x="115" y="168"/>
      </p:cViewPr>
      <p:guideLst>
        <p:guide pos="416"/>
        <p:guide pos="7256"/>
        <p:guide orient="horz" pos="640"/>
        <p:guide orient="horz" pos="709"/>
        <p:guide orient="horz" pos="3928"/>
        <p:guide orient="horz" pos="386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33" d="100"/>
        <a:sy n="33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A552A8-ECE7-49AA-8726-BE90DBC11947}" type="datetimeFigureOut">
              <a:rPr lang="zh-CN" altLang="en-US" smtClean="0"/>
              <a:pPr/>
              <a:t>2023/07/08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8EAD77-486C-432B-9EE9-E6FD5C91EB8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93686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EAD77-486C-432B-9EE9-E6FD5C91EB8A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15861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8EAD77-486C-432B-9EE9-E6FD5C91EB8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917981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8EAD77-486C-432B-9EE9-E6FD5C91EB8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043007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8EAD77-486C-432B-9EE9-E6FD5C91EB8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913031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8EAD77-486C-432B-9EE9-E6FD5C91EB8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855510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8EAD77-486C-432B-9EE9-E6FD5C91EB8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278259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8EAD77-486C-432B-9EE9-E6FD5C91EB8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837998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8EAD77-486C-432B-9EE9-E6FD5C91EB8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778279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8EAD77-486C-432B-9EE9-E6FD5C91EB8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916250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8EAD77-486C-432B-9EE9-E6FD5C91EB8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81777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8EAD77-486C-432B-9EE9-E6FD5C91EB8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742922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8EAD77-486C-432B-9EE9-E6FD5C91EB8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876011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8EAD77-486C-432B-9EE9-E6FD5C91EB8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873991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8EAD77-486C-432B-9EE9-E6FD5C91EB8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711672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8EAD77-486C-432B-9EE9-E6FD5C91EB8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573219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8EAD77-486C-432B-9EE9-E6FD5C91EB8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571298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8EAD77-486C-432B-9EE9-E6FD5C91EB8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481421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8C419-A2C0-4986-80C8-312485E9DBC4}" type="datetime1">
              <a:rPr lang="zh-CN" altLang="en-US" smtClean="0"/>
              <a:t>2023/07/08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35508-54A0-4FB0-A4C5-6467DE85E92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8521C3-BA9E-48B8-85A6-66880A505715}" type="datetime1">
              <a:rPr lang="zh-CN" altLang="en-US" smtClean="0"/>
              <a:t>2023/07/08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35508-54A0-4FB0-A4C5-6467DE85E92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E64A2-DE02-468A-9D7B-4564968E21CD}" type="datetime1">
              <a:rPr lang="zh-CN" altLang="en-US" smtClean="0"/>
              <a:t>2023/07/08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35508-54A0-4FB0-A4C5-6467DE85E92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DF544-44E1-4382-8E22-E4156CF1EFF3}" type="datetime1">
              <a:rPr lang="zh-CN" altLang="en-US" smtClean="0"/>
              <a:t>2023/07/08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35508-54A0-4FB0-A4C5-6467DE85E92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0D4BD-0728-4514-8B98-0468A7CF1894}" type="datetime1">
              <a:rPr lang="zh-CN" altLang="en-US" smtClean="0"/>
              <a:t>2023/07/08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35508-54A0-4FB0-A4C5-6467DE85E92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07067-3CAC-44DA-A72F-07B1704FF1B6}" type="datetime1">
              <a:rPr lang="zh-CN" altLang="en-US" smtClean="0"/>
              <a:t>2023/07/08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35508-54A0-4FB0-A4C5-6467DE85E92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F3F21-77C2-455F-AD1C-35DCED3F1ABF}" type="datetime1">
              <a:rPr lang="zh-CN" altLang="en-US" smtClean="0"/>
              <a:t>2023/07/08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35508-54A0-4FB0-A4C5-6467DE85E92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EE78D-3667-48C1-91E7-8B5600A90AC0}" type="datetime1">
              <a:rPr lang="zh-CN" altLang="en-US" smtClean="0"/>
              <a:t>2023/07/08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35508-54A0-4FB0-A4C5-6467DE85E92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4AB5C-122B-4997-AA61-C473E58F222C}" type="datetime1">
              <a:rPr lang="zh-CN" altLang="en-US" smtClean="0"/>
              <a:t>2023/07/08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35508-54A0-4FB0-A4C5-6467DE85E92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60E5A-95AB-48EF-AAA6-01E7EF792BB0}" type="datetime1">
              <a:rPr lang="zh-CN" altLang="en-US" smtClean="0"/>
              <a:t>2023/07/08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35508-54A0-4FB0-A4C5-6467DE85E92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3E5FE-6C26-4D85-88DE-F07496B62B43}" type="datetime1">
              <a:rPr lang="zh-CN" altLang="en-US" smtClean="0"/>
              <a:t>2023/07/08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35508-54A0-4FB0-A4C5-6467DE85E92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198C93-847C-4376-A1F5-56E7FDEEC3C0}" type="datetime1">
              <a:rPr lang="zh-CN" altLang="en-US" smtClean="0"/>
              <a:t>2023/07/08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635508-54A0-4FB0-A4C5-6467DE85E92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16" userDrawn="1">
          <p15:clr>
            <a:srgbClr val="F26B43"/>
          </p15:clr>
        </p15:guide>
        <p15:guide id="2" pos="7256" userDrawn="1">
          <p15:clr>
            <a:srgbClr val="F26B43"/>
          </p15:clr>
        </p15:guide>
        <p15:guide id="3" orient="horz" pos="648" userDrawn="1">
          <p15:clr>
            <a:srgbClr val="F26B43"/>
          </p15:clr>
        </p15:guide>
        <p15:guide id="4" orient="horz" pos="712" userDrawn="1">
          <p15:clr>
            <a:srgbClr val="F26B43"/>
          </p15:clr>
        </p15:guide>
        <p15:guide id="5" orient="horz" pos="3928" userDrawn="1">
          <p15:clr>
            <a:srgbClr val="F26B43"/>
          </p15:clr>
        </p15:guide>
        <p15:guide id="6" orient="horz" pos="386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4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A980992B-A486-430C-A180-2758E93E29A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323" r="14726" b="48018"/>
          <a:stretch/>
        </p:blipFill>
        <p:spPr>
          <a:xfrm>
            <a:off x="15050" y="5223309"/>
            <a:ext cx="5870824" cy="1634689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4705866" y="0"/>
            <a:ext cx="2780268" cy="3063728"/>
            <a:chOff x="4705866" y="0"/>
            <a:chExt cx="2780268" cy="3063728"/>
          </a:xfrm>
        </p:grpSpPr>
        <p:sp>
          <p:nvSpPr>
            <p:cNvPr id="28" name="任意多边形 27"/>
            <p:cNvSpPr/>
            <p:nvPr/>
          </p:nvSpPr>
          <p:spPr>
            <a:xfrm>
              <a:off x="4705866" y="0"/>
              <a:ext cx="2780268" cy="3063728"/>
            </a:xfrm>
            <a:custGeom>
              <a:avLst/>
              <a:gdLst>
                <a:gd name="connsiteX0" fmla="*/ 0 w 2780268"/>
                <a:gd name="connsiteY0" fmla="*/ 0 h 3063728"/>
                <a:gd name="connsiteX1" fmla="*/ 2780268 w 2780268"/>
                <a:gd name="connsiteY1" fmla="*/ 0 h 3063728"/>
                <a:gd name="connsiteX2" fmla="*/ 2780268 w 2780268"/>
                <a:gd name="connsiteY2" fmla="*/ 1673594 h 3063728"/>
                <a:gd name="connsiteX3" fmla="*/ 1390134 w 2780268"/>
                <a:gd name="connsiteY3" fmla="*/ 3063728 h 3063728"/>
                <a:gd name="connsiteX4" fmla="*/ 0 w 2780268"/>
                <a:gd name="connsiteY4" fmla="*/ 1673594 h 3063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80268" h="3063728">
                  <a:moveTo>
                    <a:pt x="0" y="0"/>
                  </a:moveTo>
                  <a:lnTo>
                    <a:pt x="2780268" y="0"/>
                  </a:lnTo>
                  <a:lnTo>
                    <a:pt x="2780268" y="1673594"/>
                  </a:lnTo>
                  <a:cubicBezTo>
                    <a:pt x="2780268" y="2441344"/>
                    <a:pt x="2157884" y="3063728"/>
                    <a:pt x="1390134" y="3063728"/>
                  </a:cubicBezTo>
                  <a:cubicBezTo>
                    <a:pt x="622384" y="3063728"/>
                    <a:pt x="0" y="2441344"/>
                    <a:pt x="0" y="1673594"/>
                  </a:cubicBezTo>
                  <a:close/>
                </a:path>
              </a:pathLst>
            </a:custGeom>
            <a:solidFill>
              <a:srgbClr val="0149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7" name="组合 6"/>
            <p:cNvGrpSpPr/>
            <p:nvPr/>
          </p:nvGrpSpPr>
          <p:grpSpPr>
            <a:xfrm>
              <a:off x="4875891" y="408799"/>
              <a:ext cx="2439190" cy="2439192"/>
              <a:chOff x="5007734" y="902247"/>
              <a:chExt cx="2543685" cy="2543686"/>
            </a:xfrm>
          </p:grpSpPr>
          <p:sp>
            <p:nvSpPr>
              <p:cNvPr id="8" name="椭圆 7"/>
              <p:cNvSpPr/>
              <p:nvPr/>
            </p:nvSpPr>
            <p:spPr>
              <a:xfrm>
                <a:off x="5007734" y="902247"/>
                <a:ext cx="2543685" cy="2543686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E8E8E8"/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outerShdw blurRad="139700" dist="38100" dir="5400000" algn="t" rotWithShape="0">
                  <a:prstClr val="black">
                    <a:alpha val="19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椭圆 8"/>
              <p:cNvSpPr/>
              <p:nvPr/>
            </p:nvSpPr>
            <p:spPr>
              <a:xfrm rot="10800000">
                <a:off x="5160137" y="1054647"/>
                <a:ext cx="2213120" cy="221312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E8E8E8"/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innerShdw blurRad="88900">
                  <a:prstClr val="black">
                    <a:alpha val="16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14" name="矩形 13"/>
          <p:cNvSpPr/>
          <p:nvPr/>
        </p:nvSpPr>
        <p:spPr>
          <a:xfrm>
            <a:off x="0" y="5223310"/>
            <a:ext cx="12192000" cy="1634689"/>
          </a:xfrm>
          <a:prstGeom prst="rect">
            <a:avLst/>
          </a:prstGeom>
          <a:gradFill flip="none" rotWithShape="1">
            <a:gsLst>
              <a:gs pos="0">
                <a:srgbClr val="014924"/>
              </a:gs>
              <a:gs pos="51000">
                <a:srgbClr val="014924"/>
              </a:gs>
              <a:gs pos="80000">
                <a:srgbClr val="014924">
                  <a:alpha val="80000"/>
                </a:srgbClr>
              </a:gs>
              <a:gs pos="100000">
                <a:srgbClr val="014924">
                  <a:alpha val="6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0" y="5053673"/>
            <a:ext cx="12192000" cy="77108"/>
          </a:xfrm>
          <a:prstGeom prst="rect">
            <a:avLst/>
          </a:prstGeom>
          <a:solidFill>
            <a:srgbClr val="0149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124097" y="3307520"/>
            <a:ext cx="11932920" cy="1329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6000" b="1" kern="100" dirty="0">
                <a:latin typeface="仓耳今楷03 W04" panose="02020400000000000000" pitchFamily="18" charset="-122"/>
                <a:ea typeface="仓耳今楷03 W04" panose="02020400000000000000" pitchFamily="18" charset="-122"/>
                <a:cs typeface="Times New Roman" panose="02020603050405020304" pitchFamily="18" charset="0"/>
              </a:rPr>
              <a:t>对安庆市</a:t>
            </a:r>
            <a:r>
              <a:rPr lang="en-US" altLang="zh-CN" sz="6000" b="1" kern="100" dirty="0">
                <a:latin typeface="仓耳今楷03 W04" panose="02020400000000000000" pitchFamily="18" charset="-122"/>
                <a:ea typeface="仓耳今楷03 W04" panose="02020400000000000000" pitchFamily="18" charset="-122"/>
                <a:cs typeface="Times New Roman" panose="02020603050405020304" pitchFamily="18" charset="0"/>
              </a:rPr>
              <a:t>6</a:t>
            </a:r>
            <a:r>
              <a:rPr lang="zh-CN" altLang="en-US" sz="6000" b="1" kern="100" dirty="0">
                <a:latin typeface="仓耳今楷03 W04" panose="02020400000000000000" pitchFamily="18" charset="-122"/>
                <a:ea typeface="仓耳今楷03 W04" panose="02020400000000000000" pitchFamily="18" charset="-122"/>
                <a:cs typeface="Times New Roman" panose="02020603050405020304" pitchFamily="18" charset="0"/>
              </a:rPr>
              <a:t>月模拟的分析进展</a:t>
            </a:r>
            <a:endParaRPr lang="en-US" altLang="zh-CN" sz="6000" b="1" kern="100" dirty="0">
              <a:latin typeface="仓耳今楷03 W04" panose="02020400000000000000" pitchFamily="18" charset="-122"/>
              <a:ea typeface="仓耳今楷03 W04" panose="02020400000000000000" pitchFamily="18" charset="-122"/>
              <a:cs typeface="Times New Roman" panose="02020603050405020304" pitchFamily="18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3725014" y="5440488"/>
            <a:ext cx="47162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仓耳今楷03 W04" panose="02020400000000000000" pitchFamily="18" charset="-122"/>
                <a:ea typeface="仓耳今楷03 W04" panose="02020400000000000000" pitchFamily="18" charset="-122"/>
              </a:rPr>
              <a:t>许亦非</a:t>
            </a:r>
            <a:endParaRPr lang="en-US" altLang="zh-CN" sz="2400" dirty="0">
              <a:solidFill>
                <a:schemeClr val="bg1"/>
              </a:solidFill>
              <a:latin typeface="仓耳今楷03 W04" panose="02020400000000000000" pitchFamily="18" charset="-122"/>
              <a:ea typeface="仓耳今楷03 W04" panose="02020400000000000000" pitchFamily="18" charset="-122"/>
            </a:endParaRPr>
          </a:p>
          <a:p>
            <a:pPr algn="ctr"/>
            <a:r>
              <a:rPr lang="en-US" altLang="zh-CN" sz="2400" dirty="0">
                <a:solidFill>
                  <a:schemeClr val="bg1"/>
                </a:solidFill>
                <a:latin typeface="仓耳今楷03 W04" panose="02020400000000000000" pitchFamily="18" charset="-122"/>
                <a:ea typeface="仓耳今楷03 W04" panose="02020400000000000000" pitchFamily="18" charset="-122"/>
              </a:rPr>
              <a:t>2023</a:t>
            </a:r>
            <a:r>
              <a:rPr lang="zh-CN" altLang="en-US" sz="2400" dirty="0">
                <a:solidFill>
                  <a:schemeClr val="bg1"/>
                </a:solidFill>
                <a:latin typeface="仓耳今楷03 W04" panose="02020400000000000000" pitchFamily="18" charset="-122"/>
                <a:ea typeface="仓耳今楷03 W04" panose="02020400000000000000" pitchFamily="18" charset="-122"/>
              </a:rPr>
              <a:t>年</a:t>
            </a:r>
            <a:r>
              <a:rPr lang="en-US" altLang="zh-CN" sz="2400" dirty="0">
                <a:solidFill>
                  <a:schemeClr val="bg1"/>
                </a:solidFill>
                <a:latin typeface="仓耳今楷03 W04" panose="02020400000000000000" pitchFamily="18" charset="-122"/>
                <a:ea typeface="仓耳今楷03 W04" panose="02020400000000000000" pitchFamily="18" charset="-122"/>
              </a:rPr>
              <a:t>07</a:t>
            </a:r>
            <a:r>
              <a:rPr lang="zh-CN" altLang="en-US" sz="2400" dirty="0">
                <a:solidFill>
                  <a:schemeClr val="bg1"/>
                </a:solidFill>
                <a:latin typeface="仓耳今楷03 W04" panose="02020400000000000000" pitchFamily="18" charset="-122"/>
                <a:ea typeface="仓耳今楷03 W04" panose="02020400000000000000" pitchFamily="18" charset="-122"/>
              </a:rPr>
              <a:t>月</a:t>
            </a:r>
            <a:r>
              <a:rPr lang="en-US" altLang="zh-CN" sz="2400" dirty="0">
                <a:solidFill>
                  <a:schemeClr val="bg1"/>
                </a:solidFill>
                <a:latin typeface="仓耳今楷03 W04" panose="02020400000000000000" pitchFamily="18" charset="-122"/>
                <a:ea typeface="仓耳今楷03 W04" panose="02020400000000000000" pitchFamily="18" charset="-122"/>
              </a:rPr>
              <a:t>08</a:t>
            </a:r>
            <a:r>
              <a:rPr lang="zh-CN" altLang="en-US" sz="2400" dirty="0">
                <a:solidFill>
                  <a:schemeClr val="bg1"/>
                </a:solidFill>
                <a:latin typeface="仓耳今楷03 W04" panose="02020400000000000000" pitchFamily="18" charset="-122"/>
                <a:ea typeface="仓耳今楷03 W04" panose="02020400000000000000" pitchFamily="18" charset="-122"/>
              </a:rPr>
              <a:t>日</a:t>
            </a:r>
            <a:endParaRPr lang="en-US" altLang="zh-CN" sz="2400" dirty="0">
              <a:solidFill>
                <a:schemeClr val="bg1"/>
              </a:solidFill>
              <a:latin typeface="仓耳今楷03 W04" panose="02020400000000000000" pitchFamily="18" charset="-122"/>
              <a:ea typeface="仓耳今楷03 W04" panose="02020400000000000000" pitchFamily="18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4808FC5-E707-48A2-A3B9-F4CE190D5E4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4939" y="650634"/>
            <a:ext cx="1936392" cy="1930811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F2A753F-3E4D-DF61-13EA-751A83C17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35508-54A0-4FB0-A4C5-6467DE85E924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>
            <a:extLst>
              <a:ext uri="{FF2B5EF4-FFF2-40B4-BE49-F238E27FC236}">
                <a16:creationId xmlns:a16="http://schemas.microsoft.com/office/drawing/2014/main" id="{577DF815-EF55-886C-1111-C62E9DBDEAE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546" b="8830"/>
          <a:stretch/>
        </p:blipFill>
        <p:spPr>
          <a:xfrm>
            <a:off x="9815333" y="0"/>
            <a:ext cx="2376667" cy="734513"/>
          </a:xfrm>
          <a:prstGeom prst="rect">
            <a:avLst/>
          </a:prstGeom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5DE4408B-14DA-5A85-1BCC-9CAEE5192C15}"/>
              </a:ext>
            </a:extLst>
          </p:cNvPr>
          <p:cNvSpPr/>
          <p:nvPr/>
        </p:nvSpPr>
        <p:spPr>
          <a:xfrm>
            <a:off x="0" y="734513"/>
            <a:ext cx="12192000" cy="62321"/>
          </a:xfrm>
          <a:prstGeom prst="rect">
            <a:avLst/>
          </a:prstGeom>
          <a:gradFill flip="none" rotWithShape="1">
            <a:gsLst>
              <a:gs pos="35000">
                <a:srgbClr val="014924"/>
              </a:gs>
              <a:gs pos="0">
                <a:srgbClr val="014924"/>
              </a:gs>
              <a:gs pos="59000">
                <a:srgbClr val="014924">
                  <a:alpha val="95000"/>
                </a:srgbClr>
              </a:gs>
              <a:gs pos="77000">
                <a:srgbClr val="014924">
                  <a:alpha val="70000"/>
                </a:srgbClr>
              </a:gs>
              <a:gs pos="100000">
                <a:srgbClr val="014924">
                  <a:alpha val="6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9A380BA4-360B-6836-876A-343C8E6A80DB}"/>
              </a:ext>
            </a:extLst>
          </p:cNvPr>
          <p:cNvSpPr txBox="1"/>
          <p:nvPr/>
        </p:nvSpPr>
        <p:spPr>
          <a:xfrm>
            <a:off x="1951809" y="149738"/>
            <a:ext cx="828838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kern="100" dirty="0">
                <a:latin typeface="仓耳今楷03 W04" panose="02020400000000000000" pitchFamily="18" charset="-122"/>
                <a:ea typeface="仓耳今楷03 W04" panose="02020400000000000000" pitchFamily="18" charset="-122"/>
                <a:cs typeface="Times New Roman" panose="02020603050405020304" pitchFamily="18" charset="0"/>
              </a:rPr>
              <a:t>站点</a:t>
            </a:r>
            <a:r>
              <a:rPr lang="en-US" altLang="zh-CN" sz="3200" kern="100" dirty="0">
                <a:latin typeface="仓耳今楷03 W04" panose="02020400000000000000" pitchFamily="18" charset="-122"/>
                <a:ea typeface="仓耳今楷03 W04" panose="02020400000000000000" pitchFamily="18" charset="-122"/>
                <a:cs typeface="Times New Roman" panose="02020603050405020304" pitchFamily="18" charset="0"/>
              </a:rPr>
              <a:t>O</a:t>
            </a:r>
            <a:r>
              <a:rPr lang="en-US" altLang="zh-CN" sz="3200" kern="100" baseline="-25000" dirty="0">
                <a:latin typeface="仓耳今楷03 W04" panose="02020400000000000000" pitchFamily="18" charset="-122"/>
                <a:ea typeface="仓耳今楷03 W04" panose="02020400000000000000" pitchFamily="18" charset="-122"/>
                <a:cs typeface="Times New Roman" panose="02020603050405020304" pitchFamily="18" charset="0"/>
              </a:rPr>
              <a:t>3</a:t>
            </a:r>
            <a:r>
              <a:rPr lang="zh-CN" altLang="en-US" sz="3200" kern="100" dirty="0">
                <a:latin typeface="仓耳今楷03 W04" panose="02020400000000000000" pitchFamily="18" charset="-122"/>
                <a:ea typeface="仓耳今楷03 W04" panose="02020400000000000000" pitchFamily="18" charset="-122"/>
                <a:cs typeface="Times New Roman" panose="02020603050405020304" pitchFamily="18" charset="0"/>
              </a:rPr>
              <a:t>过程分析</a:t>
            </a:r>
            <a:endParaRPr lang="zh-CN" altLang="en-US" sz="3200" dirty="0"/>
          </a:p>
        </p:txBody>
      </p:sp>
      <p:sp>
        <p:nvSpPr>
          <p:cNvPr id="8" name="灯片编号占位符 9">
            <a:extLst>
              <a:ext uri="{FF2B5EF4-FFF2-40B4-BE49-F238E27FC236}">
                <a16:creationId xmlns:a16="http://schemas.microsoft.com/office/drawing/2014/main" id="{E7886FFB-0738-DC0A-5163-E8C3FD9FC5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26961" y="6374271"/>
            <a:ext cx="763788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635508-54A0-4FB0-A4C5-6467DE85E92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1B3A85C-FAF8-425A-96C2-C8C3A13D815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2780" y="884250"/>
            <a:ext cx="3600000" cy="298130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FC19056-97DC-411B-9490-AF919F75F32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2780" y="884251"/>
            <a:ext cx="3600000" cy="2981303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6619E5DF-9D75-46AB-9F51-463840D95C4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780" y="884249"/>
            <a:ext cx="3600000" cy="2981303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3AC6E86F-20B3-47D1-B91D-447F377B73F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2780" y="3865554"/>
            <a:ext cx="3600000" cy="2981303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8DFE5C63-6913-4937-8EB2-68DCA6B9BAD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780" y="3865554"/>
            <a:ext cx="3600000" cy="2981303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C740821A-D5B1-46CB-912A-E5303C2F060F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2780" y="3865554"/>
            <a:ext cx="3600000" cy="2981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158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>
            <a:extLst>
              <a:ext uri="{FF2B5EF4-FFF2-40B4-BE49-F238E27FC236}">
                <a16:creationId xmlns:a16="http://schemas.microsoft.com/office/drawing/2014/main" id="{577DF815-EF55-886C-1111-C62E9DBDEAE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546" b="8830"/>
          <a:stretch/>
        </p:blipFill>
        <p:spPr>
          <a:xfrm>
            <a:off x="9815333" y="0"/>
            <a:ext cx="2376667" cy="734513"/>
          </a:xfrm>
          <a:prstGeom prst="rect">
            <a:avLst/>
          </a:prstGeom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5DE4408B-14DA-5A85-1BCC-9CAEE5192C15}"/>
              </a:ext>
            </a:extLst>
          </p:cNvPr>
          <p:cNvSpPr/>
          <p:nvPr/>
        </p:nvSpPr>
        <p:spPr>
          <a:xfrm>
            <a:off x="0" y="734513"/>
            <a:ext cx="12192000" cy="62321"/>
          </a:xfrm>
          <a:prstGeom prst="rect">
            <a:avLst/>
          </a:prstGeom>
          <a:gradFill flip="none" rotWithShape="1">
            <a:gsLst>
              <a:gs pos="35000">
                <a:srgbClr val="014924"/>
              </a:gs>
              <a:gs pos="0">
                <a:srgbClr val="014924"/>
              </a:gs>
              <a:gs pos="59000">
                <a:srgbClr val="014924">
                  <a:alpha val="95000"/>
                </a:srgbClr>
              </a:gs>
              <a:gs pos="77000">
                <a:srgbClr val="014924">
                  <a:alpha val="70000"/>
                </a:srgbClr>
              </a:gs>
              <a:gs pos="100000">
                <a:srgbClr val="014924">
                  <a:alpha val="6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9A380BA4-360B-6836-876A-343C8E6A80DB}"/>
              </a:ext>
            </a:extLst>
          </p:cNvPr>
          <p:cNvSpPr txBox="1"/>
          <p:nvPr/>
        </p:nvSpPr>
        <p:spPr>
          <a:xfrm>
            <a:off x="1951809" y="149738"/>
            <a:ext cx="828838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kern="100" dirty="0">
                <a:latin typeface="仓耳今楷03 W04" panose="02020400000000000000" pitchFamily="18" charset="-122"/>
                <a:ea typeface="仓耳今楷03 W04" panose="02020400000000000000" pitchFamily="18" charset="-122"/>
                <a:cs typeface="Times New Roman" panose="02020603050405020304" pitchFamily="18" charset="0"/>
              </a:rPr>
              <a:t>剖面位置</a:t>
            </a:r>
            <a:r>
              <a:rPr lang="en-US" altLang="zh-CN" sz="3200" kern="100" dirty="0">
                <a:latin typeface="仓耳今楷03 W04" panose="02020400000000000000" pitchFamily="18" charset="-122"/>
                <a:ea typeface="仓耳今楷03 W04" panose="02020400000000000000" pitchFamily="18" charset="-122"/>
                <a:cs typeface="Times New Roman" panose="02020603050405020304" pitchFamily="18" charset="0"/>
              </a:rPr>
              <a:t>O</a:t>
            </a:r>
            <a:r>
              <a:rPr lang="en-US" altLang="zh-CN" sz="3200" kern="100" baseline="-25000" dirty="0">
                <a:latin typeface="仓耳今楷03 W04" panose="02020400000000000000" pitchFamily="18" charset="-122"/>
                <a:ea typeface="仓耳今楷03 W04" panose="02020400000000000000" pitchFamily="18" charset="-122"/>
                <a:cs typeface="Times New Roman" panose="02020603050405020304" pitchFamily="18" charset="0"/>
              </a:rPr>
              <a:t>3</a:t>
            </a:r>
            <a:r>
              <a:rPr lang="zh-CN" altLang="en-US" sz="3200" kern="100" dirty="0">
                <a:latin typeface="仓耳今楷03 W04" panose="02020400000000000000" pitchFamily="18" charset="-122"/>
                <a:ea typeface="仓耳今楷03 W04" panose="02020400000000000000" pitchFamily="18" charset="-122"/>
                <a:cs typeface="Times New Roman" panose="02020603050405020304" pitchFamily="18" charset="0"/>
              </a:rPr>
              <a:t>过程分析</a:t>
            </a:r>
            <a:endParaRPr lang="zh-CN" altLang="en-US" sz="3200" dirty="0"/>
          </a:p>
        </p:txBody>
      </p:sp>
      <p:sp>
        <p:nvSpPr>
          <p:cNvPr id="8" name="灯片编号占位符 9">
            <a:extLst>
              <a:ext uri="{FF2B5EF4-FFF2-40B4-BE49-F238E27FC236}">
                <a16:creationId xmlns:a16="http://schemas.microsoft.com/office/drawing/2014/main" id="{E7886FFB-0738-DC0A-5163-E8C3FD9FC5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26961" y="6374271"/>
            <a:ext cx="763788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635508-54A0-4FB0-A4C5-6467DE85E92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A181E9C-3E59-6CA8-1E2A-8070125D9E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930" y="1607927"/>
            <a:ext cx="5245226" cy="451556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81C94CE-0284-2B7A-92DD-7CC5C07C8E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3629" y="1607927"/>
            <a:ext cx="5245226" cy="4525293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FDC1AEF6-1935-8617-179B-5E5DAEF8789F}"/>
              </a:ext>
            </a:extLst>
          </p:cNvPr>
          <p:cNvSpPr/>
          <p:nvPr/>
        </p:nvSpPr>
        <p:spPr>
          <a:xfrm>
            <a:off x="2775857" y="2952206"/>
            <a:ext cx="1149532" cy="109728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3839E422-394D-5F3D-7394-7BCFA80A557C}"/>
              </a:ext>
            </a:extLst>
          </p:cNvPr>
          <p:cNvCxnSpPr>
            <a:cxnSpLocks/>
          </p:cNvCxnSpPr>
          <p:nvPr/>
        </p:nvCxnSpPr>
        <p:spPr>
          <a:xfrm flipV="1">
            <a:off x="3925389" y="1658983"/>
            <a:ext cx="2488474" cy="129322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F14A3D52-E89B-1302-A332-E2E10CF2F74A}"/>
              </a:ext>
            </a:extLst>
          </p:cNvPr>
          <p:cNvCxnSpPr>
            <a:cxnSpLocks/>
          </p:cNvCxnSpPr>
          <p:nvPr/>
        </p:nvCxnSpPr>
        <p:spPr>
          <a:xfrm>
            <a:off x="3925389" y="4049487"/>
            <a:ext cx="2488474" cy="201821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>
            <a:extLst>
              <a:ext uri="{FF2B5EF4-FFF2-40B4-BE49-F238E27FC236}">
                <a16:creationId xmlns:a16="http://schemas.microsoft.com/office/drawing/2014/main" id="{7943F10C-F394-67C7-AE22-25C2F8248203}"/>
              </a:ext>
            </a:extLst>
          </p:cNvPr>
          <p:cNvSpPr txBox="1"/>
          <p:nvPr/>
        </p:nvSpPr>
        <p:spPr>
          <a:xfrm>
            <a:off x="3339578" y="6302795"/>
            <a:ext cx="60445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kern="100" dirty="0">
                <a:latin typeface="仓耳今楷03 W04" panose="02020400000000000000" pitchFamily="18" charset="-122"/>
                <a:ea typeface="仓耳今楷03 W04" panose="02020400000000000000" pitchFamily="18" charset="-122"/>
                <a:cs typeface="Times New Roman" panose="02020603050405020304" pitchFamily="18" charset="0"/>
              </a:rPr>
              <a:t>：剖面位置              ：站点位置               ：剖面上市区范围</a:t>
            </a:r>
            <a:endParaRPr lang="zh-CN" altLang="en-US" dirty="0"/>
          </a:p>
        </p:txBody>
      </p:sp>
      <p:sp>
        <p:nvSpPr>
          <p:cNvPr id="25" name="等腰三角形 24">
            <a:extLst>
              <a:ext uri="{FF2B5EF4-FFF2-40B4-BE49-F238E27FC236}">
                <a16:creationId xmlns:a16="http://schemas.microsoft.com/office/drawing/2014/main" id="{70B8A9A1-F777-75BA-326A-FDA84B68BD63}"/>
              </a:ext>
            </a:extLst>
          </p:cNvPr>
          <p:cNvSpPr/>
          <p:nvPr/>
        </p:nvSpPr>
        <p:spPr>
          <a:xfrm>
            <a:off x="5074920" y="6363049"/>
            <a:ext cx="209006" cy="229003"/>
          </a:xfrm>
          <a:prstGeom prst="triangl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A88C0C4D-9F49-8668-7AC0-2403706685E6}"/>
              </a:ext>
            </a:extLst>
          </p:cNvPr>
          <p:cNvCxnSpPr>
            <a:cxnSpLocks/>
          </p:cNvCxnSpPr>
          <p:nvPr/>
        </p:nvCxnSpPr>
        <p:spPr>
          <a:xfrm>
            <a:off x="6851469" y="6374271"/>
            <a:ext cx="255095" cy="244836"/>
          </a:xfrm>
          <a:prstGeom prst="line">
            <a:avLst/>
          </a:prstGeom>
          <a:ln w="38100">
            <a:solidFill>
              <a:srgbClr val="FF00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79EB35BA-A9AB-B2C9-7F82-D951D7C63E84}"/>
              </a:ext>
            </a:extLst>
          </p:cNvPr>
          <p:cNvGrpSpPr/>
          <p:nvPr/>
        </p:nvGrpSpPr>
        <p:grpSpPr>
          <a:xfrm>
            <a:off x="3104510" y="6370610"/>
            <a:ext cx="255096" cy="244836"/>
            <a:chOff x="3104510" y="6370610"/>
            <a:chExt cx="255096" cy="244836"/>
          </a:xfrm>
        </p:grpSpPr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id="{8747DD3B-FF51-DEC8-BE11-65839EA2905E}"/>
                </a:ext>
              </a:extLst>
            </p:cNvPr>
            <p:cNvCxnSpPr>
              <a:cxnSpLocks/>
            </p:cNvCxnSpPr>
            <p:nvPr/>
          </p:nvCxnSpPr>
          <p:spPr>
            <a:xfrm>
              <a:off x="3104511" y="6370610"/>
              <a:ext cx="255095" cy="244836"/>
            </a:xfrm>
            <a:prstGeom prst="line">
              <a:avLst/>
            </a:prstGeom>
            <a:ln w="38100">
              <a:solidFill>
                <a:srgbClr val="0000FF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>
              <a:extLst>
                <a:ext uri="{FF2B5EF4-FFF2-40B4-BE49-F238E27FC236}">
                  <a16:creationId xmlns:a16="http://schemas.microsoft.com/office/drawing/2014/main" id="{8ED0A793-4A60-D1D9-82B0-75527935B47A}"/>
                </a:ext>
              </a:extLst>
            </p:cNvPr>
            <p:cNvCxnSpPr>
              <a:cxnSpLocks/>
            </p:cNvCxnSpPr>
            <p:nvPr/>
          </p:nvCxnSpPr>
          <p:spPr>
            <a:xfrm>
              <a:off x="3104510" y="6370610"/>
              <a:ext cx="255095" cy="244836"/>
            </a:xfrm>
            <a:prstGeom prst="line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459030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4C149215-E138-4370-B61D-30DE7F06535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8543" y="1017257"/>
            <a:ext cx="6589789" cy="5215139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577DF815-EF55-886C-1111-C62E9DBDEAE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546" b="8830"/>
          <a:stretch/>
        </p:blipFill>
        <p:spPr>
          <a:xfrm>
            <a:off x="9815333" y="0"/>
            <a:ext cx="2376667" cy="734513"/>
          </a:xfrm>
          <a:prstGeom prst="rect">
            <a:avLst/>
          </a:prstGeom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5DE4408B-14DA-5A85-1BCC-9CAEE5192C15}"/>
              </a:ext>
            </a:extLst>
          </p:cNvPr>
          <p:cNvSpPr/>
          <p:nvPr/>
        </p:nvSpPr>
        <p:spPr>
          <a:xfrm>
            <a:off x="0" y="734513"/>
            <a:ext cx="12192000" cy="62321"/>
          </a:xfrm>
          <a:prstGeom prst="rect">
            <a:avLst/>
          </a:prstGeom>
          <a:gradFill flip="none" rotWithShape="1">
            <a:gsLst>
              <a:gs pos="35000">
                <a:srgbClr val="014924"/>
              </a:gs>
              <a:gs pos="0">
                <a:srgbClr val="014924"/>
              </a:gs>
              <a:gs pos="59000">
                <a:srgbClr val="014924">
                  <a:alpha val="95000"/>
                </a:srgbClr>
              </a:gs>
              <a:gs pos="77000">
                <a:srgbClr val="014924">
                  <a:alpha val="70000"/>
                </a:srgbClr>
              </a:gs>
              <a:gs pos="100000">
                <a:srgbClr val="014924">
                  <a:alpha val="6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9A380BA4-360B-6836-876A-343C8E6A80DB}"/>
              </a:ext>
            </a:extLst>
          </p:cNvPr>
          <p:cNvSpPr txBox="1"/>
          <p:nvPr/>
        </p:nvSpPr>
        <p:spPr>
          <a:xfrm>
            <a:off x="1951809" y="149738"/>
            <a:ext cx="828838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kern="100" dirty="0">
                <a:latin typeface="仓耳今楷03 W04" panose="02020400000000000000" pitchFamily="18" charset="-122"/>
                <a:ea typeface="仓耳今楷03 W04" panose="02020400000000000000" pitchFamily="18" charset="-122"/>
                <a:cs typeface="Times New Roman" panose="02020603050405020304" pitchFamily="18" charset="0"/>
              </a:rPr>
              <a:t>剖面位置</a:t>
            </a:r>
            <a:r>
              <a:rPr lang="en-US" altLang="zh-CN" sz="3200" kern="100" dirty="0">
                <a:latin typeface="仓耳今楷03 W04" panose="02020400000000000000" pitchFamily="18" charset="-122"/>
                <a:ea typeface="仓耳今楷03 W04" panose="02020400000000000000" pitchFamily="18" charset="-122"/>
                <a:cs typeface="Times New Roman" panose="02020603050405020304" pitchFamily="18" charset="0"/>
              </a:rPr>
              <a:t>O</a:t>
            </a:r>
            <a:r>
              <a:rPr lang="en-US" altLang="zh-CN" sz="3200" kern="100" baseline="-25000" dirty="0">
                <a:latin typeface="仓耳今楷03 W04" panose="02020400000000000000" pitchFamily="18" charset="-122"/>
                <a:ea typeface="仓耳今楷03 W04" panose="02020400000000000000" pitchFamily="18" charset="-122"/>
                <a:cs typeface="Times New Roman" panose="02020603050405020304" pitchFamily="18" charset="0"/>
              </a:rPr>
              <a:t>3</a:t>
            </a:r>
            <a:r>
              <a:rPr lang="zh-CN" altLang="en-US" sz="3200" kern="100" dirty="0">
                <a:latin typeface="仓耳今楷03 W04" panose="02020400000000000000" pitchFamily="18" charset="-122"/>
                <a:ea typeface="仓耳今楷03 W04" panose="02020400000000000000" pitchFamily="18" charset="-122"/>
                <a:cs typeface="Times New Roman" panose="02020603050405020304" pitchFamily="18" charset="0"/>
              </a:rPr>
              <a:t>过程分析</a:t>
            </a:r>
            <a:endParaRPr lang="zh-CN" altLang="en-US" sz="3200" dirty="0"/>
          </a:p>
        </p:txBody>
      </p:sp>
      <p:sp>
        <p:nvSpPr>
          <p:cNvPr id="8" name="灯片编号占位符 9">
            <a:extLst>
              <a:ext uri="{FF2B5EF4-FFF2-40B4-BE49-F238E27FC236}">
                <a16:creationId xmlns:a16="http://schemas.microsoft.com/office/drawing/2014/main" id="{E7886FFB-0738-DC0A-5163-E8C3FD9FC5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26961" y="6374271"/>
            <a:ext cx="763788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635508-54A0-4FB0-A4C5-6467DE85E92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4B5A7B8A-975A-B1C0-6B94-C056FD9B096A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8784771" y="5336177"/>
            <a:ext cx="405450" cy="1002753"/>
          </a:xfrm>
          <a:prstGeom prst="straightConnector1">
            <a:avLst/>
          </a:prstGeom>
          <a:ln w="76200">
            <a:solidFill>
              <a:srgbClr val="FFD17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88530B07-A819-E1BD-CCC9-0F6492D96A38}"/>
              </a:ext>
            </a:extLst>
          </p:cNvPr>
          <p:cNvSpPr txBox="1"/>
          <p:nvPr/>
        </p:nvSpPr>
        <p:spPr>
          <a:xfrm>
            <a:off x="8565109" y="6338930"/>
            <a:ext cx="12502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kern="100" dirty="0">
                <a:solidFill>
                  <a:srgbClr val="000000"/>
                </a:solidFill>
                <a:latin typeface="仓耳今楷03 W04" panose="02020400000000000000" pitchFamily="18" charset="-122"/>
                <a:ea typeface="仓耳今楷03 W04" panose="02020400000000000000" pitchFamily="18" charset="-122"/>
              </a:rPr>
              <a:t>城</a:t>
            </a:r>
            <a:r>
              <a:rPr lang="zh-CN" altLang="en-US" b="0" i="0" u="none" strike="noStrike" kern="100" baseline="0" dirty="0">
                <a:solidFill>
                  <a:srgbClr val="000000"/>
                </a:solidFill>
                <a:latin typeface="仓耳今楷03 W04" panose="02020400000000000000" pitchFamily="18" charset="-122"/>
                <a:ea typeface="仓耳今楷03 W04" panose="02020400000000000000" pitchFamily="18" charset="-122"/>
              </a:rPr>
              <a:t>区范围</a:t>
            </a:r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2B0AE707-9B96-A666-A386-228F64ACCB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903" y="1014685"/>
            <a:ext cx="3969091" cy="3424314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D472A842-1A38-4C38-7D11-7E5561AE9C6F}"/>
              </a:ext>
            </a:extLst>
          </p:cNvPr>
          <p:cNvSpPr txBox="1"/>
          <p:nvPr/>
        </p:nvSpPr>
        <p:spPr>
          <a:xfrm>
            <a:off x="397756" y="4861602"/>
            <a:ext cx="429169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kern="100" dirty="0">
                <a:solidFill>
                  <a:srgbClr val="000000"/>
                </a:solidFill>
                <a:latin typeface="仓耳今楷03 W04" panose="02020400000000000000" pitchFamily="18" charset="-122"/>
                <a:ea typeface="仓耳今楷03 W04" panose="02020400000000000000" pitchFamily="18" charset="-122"/>
              </a:rPr>
              <a:t>城区</a:t>
            </a:r>
            <a:r>
              <a:rPr lang="zh-CN" altLang="en-US" b="0" i="0" u="none" strike="noStrike" kern="100" baseline="0" dirty="0">
                <a:solidFill>
                  <a:srgbClr val="000000"/>
                </a:solidFill>
                <a:latin typeface="仓耳今楷03 W04" panose="02020400000000000000" pitchFamily="18" charset="-122"/>
                <a:ea typeface="仓耳今楷03 W04" panose="02020400000000000000" pitchFamily="18" charset="-122"/>
              </a:rPr>
              <a:t>范围总存在水平传输的正贡献（地面或高空）</a:t>
            </a:r>
            <a:endParaRPr lang="en-US" altLang="zh-CN" b="0" i="0" u="none" strike="noStrike" kern="100" baseline="0" dirty="0">
              <a:solidFill>
                <a:srgbClr val="000000"/>
              </a:solidFill>
              <a:latin typeface="仓耳今楷03 W04" panose="02020400000000000000" pitchFamily="18" charset="-122"/>
              <a:ea typeface="仓耳今楷03 W04" panose="02020400000000000000" pitchFamily="18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kern="100" dirty="0">
                <a:solidFill>
                  <a:srgbClr val="000000"/>
                </a:solidFill>
                <a:latin typeface="仓耳今楷03 W04" panose="02020400000000000000" pitchFamily="18" charset="-122"/>
                <a:ea typeface="仓耳今楷03 W04" panose="02020400000000000000" pitchFamily="18" charset="-122"/>
              </a:rPr>
              <a:t>郊区的臭氧通过水平传输汇集至城区</a:t>
            </a:r>
            <a:endParaRPr lang="en-US" altLang="zh-CN" kern="100" dirty="0">
              <a:solidFill>
                <a:srgbClr val="000000"/>
              </a:solidFill>
              <a:latin typeface="仓耳今楷03 W04" panose="02020400000000000000" pitchFamily="18" charset="-122"/>
              <a:ea typeface="仓耳今楷03 W04" panose="02020400000000000000" pitchFamily="18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kern="100" dirty="0">
                <a:solidFill>
                  <a:srgbClr val="000000"/>
                </a:solidFill>
                <a:latin typeface="仓耳今楷03 W04" panose="02020400000000000000" pitchFamily="18" charset="-122"/>
                <a:ea typeface="仓耳今楷03 W04" panose="02020400000000000000" pitchFamily="18" charset="-122"/>
              </a:rPr>
              <a:t>城区的气相化学反应总是在消耗臭氧</a:t>
            </a:r>
            <a:endParaRPr lang="en-US" altLang="zh-CN" kern="100" dirty="0">
              <a:solidFill>
                <a:srgbClr val="000000"/>
              </a:solidFill>
              <a:latin typeface="仓耳今楷03 W04" panose="02020400000000000000" pitchFamily="18" charset="-122"/>
              <a:ea typeface="仓耳今楷03 W04" panose="02020400000000000000" pitchFamily="18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kern="100" dirty="0">
                <a:solidFill>
                  <a:srgbClr val="000000"/>
                </a:solidFill>
                <a:latin typeface="仓耳今楷03 W04" panose="02020400000000000000" pitchFamily="18" charset="-122"/>
                <a:ea typeface="仓耳今楷03 W04" panose="02020400000000000000" pitchFamily="18" charset="-122"/>
              </a:rPr>
              <a:t>垂直扩散为城区地面有较大贡献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178926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>
            <a:extLst>
              <a:ext uri="{FF2B5EF4-FFF2-40B4-BE49-F238E27FC236}">
                <a16:creationId xmlns:a16="http://schemas.microsoft.com/office/drawing/2014/main" id="{577DF815-EF55-886C-1111-C62E9DBDEAE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546" b="8830"/>
          <a:stretch/>
        </p:blipFill>
        <p:spPr>
          <a:xfrm>
            <a:off x="9815333" y="0"/>
            <a:ext cx="2376667" cy="734513"/>
          </a:xfrm>
          <a:prstGeom prst="rect">
            <a:avLst/>
          </a:prstGeom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5DE4408B-14DA-5A85-1BCC-9CAEE5192C15}"/>
              </a:ext>
            </a:extLst>
          </p:cNvPr>
          <p:cNvSpPr/>
          <p:nvPr/>
        </p:nvSpPr>
        <p:spPr>
          <a:xfrm>
            <a:off x="0" y="734513"/>
            <a:ext cx="12192000" cy="62321"/>
          </a:xfrm>
          <a:prstGeom prst="rect">
            <a:avLst/>
          </a:prstGeom>
          <a:gradFill flip="none" rotWithShape="1">
            <a:gsLst>
              <a:gs pos="35000">
                <a:srgbClr val="014924"/>
              </a:gs>
              <a:gs pos="0">
                <a:srgbClr val="014924"/>
              </a:gs>
              <a:gs pos="59000">
                <a:srgbClr val="014924">
                  <a:alpha val="95000"/>
                </a:srgbClr>
              </a:gs>
              <a:gs pos="77000">
                <a:srgbClr val="014924">
                  <a:alpha val="70000"/>
                </a:srgbClr>
              </a:gs>
              <a:gs pos="100000">
                <a:srgbClr val="014924">
                  <a:alpha val="6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9A380BA4-360B-6836-876A-343C8E6A80DB}"/>
              </a:ext>
            </a:extLst>
          </p:cNvPr>
          <p:cNvSpPr txBox="1"/>
          <p:nvPr/>
        </p:nvSpPr>
        <p:spPr>
          <a:xfrm>
            <a:off x="1951809" y="149738"/>
            <a:ext cx="828838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kern="100" dirty="0">
                <a:latin typeface="仓耳今楷03 W04" panose="02020400000000000000" pitchFamily="18" charset="-122"/>
                <a:ea typeface="仓耳今楷03 W04" panose="02020400000000000000" pitchFamily="18" charset="-122"/>
                <a:cs typeface="Times New Roman" panose="02020603050405020304" pitchFamily="18" charset="0"/>
              </a:rPr>
              <a:t>剖面位置</a:t>
            </a:r>
            <a:r>
              <a:rPr lang="en-US" altLang="zh-CN" sz="3200" kern="100" dirty="0">
                <a:latin typeface="仓耳今楷03 W04" panose="02020400000000000000" pitchFamily="18" charset="-122"/>
                <a:ea typeface="仓耳今楷03 W04" panose="02020400000000000000" pitchFamily="18" charset="-122"/>
                <a:cs typeface="Times New Roman" panose="02020603050405020304" pitchFamily="18" charset="0"/>
              </a:rPr>
              <a:t>O</a:t>
            </a:r>
            <a:r>
              <a:rPr lang="en-US" altLang="zh-CN" sz="3200" kern="100" baseline="-25000" dirty="0">
                <a:latin typeface="仓耳今楷03 W04" panose="02020400000000000000" pitchFamily="18" charset="-122"/>
                <a:ea typeface="仓耳今楷03 W04" panose="02020400000000000000" pitchFamily="18" charset="-122"/>
                <a:cs typeface="Times New Roman" panose="02020603050405020304" pitchFamily="18" charset="0"/>
              </a:rPr>
              <a:t>3</a:t>
            </a:r>
            <a:r>
              <a:rPr lang="zh-CN" altLang="en-US" sz="3200" kern="100" dirty="0">
                <a:latin typeface="仓耳今楷03 W04" panose="02020400000000000000" pitchFamily="18" charset="-122"/>
                <a:ea typeface="仓耳今楷03 W04" panose="02020400000000000000" pitchFamily="18" charset="-122"/>
                <a:cs typeface="Times New Roman" panose="02020603050405020304" pitchFamily="18" charset="0"/>
              </a:rPr>
              <a:t>过程分析</a:t>
            </a:r>
            <a:endParaRPr lang="zh-CN" altLang="en-US" sz="3200" dirty="0"/>
          </a:p>
        </p:txBody>
      </p:sp>
      <p:sp>
        <p:nvSpPr>
          <p:cNvPr id="8" name="灯片编号占位符 9">
            <a:extLst>
              <a:ext uri="{FF2B5EF4-FFF2-40B4-BE49-F238E27FC236}">
                <a16:creationId xmlns:a16="http://schemas.microsoft.com/office/drawing/2014/main" id="{E7886FFB-0738-DC0A-5163-E8C3FD9FC5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26961" y="6374271"/>
            <a:ext cx="763788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635508-54A0-4FB0-A4C5-6467DE85E92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2B0AE707-9B96-A666-A386-228F64ACCB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903" y="1014685"/>
            <a:ext cx="3969091" cy="3424314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9AE60A16-8C43-C87D-5B63-75CA8E6FECE8}"/>
              </a:ext>
            </a:extLst>
          </p:cNvPr>
          <p:cNvSpPr txBox="1"/>
          <p:nvPr/>
        </p:nvSpPr>
        <p:spPr>
          <a:xfrm>
            <a:off x="397756" y="4861602"/>
            <a:ext cx="429169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kern="100" dirty="0">
                <a:solidFill>
                  <a:srgbClr val="000000"/>
                </a:solidFill>
                <a:latin typeface="仓耳今楷03 W04" panose="02020400000000000000" pitchFamily="18" charset="-122"/>
                <a:ea typeface="仓耳今楷03 W04" panose="02020400000000000000" pitchFamily="18" charset="-122"/>
              </a:rPr>
              <a:t>城区</a:t>
            </a:r>
            <a:r>
              <a:rPr lang="zh-CN" altLang="en-US" b="0" i="0" u="none" strike="noStrike" kern="100" baseline="0" dirty="0">
                <a:solidFill>
                  <a:srgbClr val="000000"/>
                </a:solidFill>
                <a:latin typeface="仓耳今楷03 W04" panose="02020400000000000000" pitchFamily="18" charset="-122"/>
                <a:ea typeface="仓耳今楷03 W04" panose="02020400000000000000" pitchFamily="18" charset="-122"/>
              </a:rPr>
              <a:t>范围总存在水平传输的正贡献（地面或高空）</a:t>
            </a:r>
            <a:endParaRPr lang="en-US" altLang="zh-CN" b="0" i="0" u="none" strike="noStrike" kern="100" baseline="0" dirty="0">
              <a:solidFill>
                <a:srgbClr val="000000"/>
              </a:solidFill>
              <a:latin typeface="仓耳今楷03 W04" panose="02020400000000000000" pitchFamily="18" charset="-122"/>
              <a:ea typeface="仓耳今楷03 W04" panose="02020400000000000000" pitchFamily="18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kern="100" dirty="0">
                <a:solidFill>
                  <a:srgbClr val="000000"/>
                </a:solidFill>
                <a:latin typeface="仓耳今楷03 W04" panose="02020400000000000000" pitchFamily="18" charset="-122"/>
                <a:ea typeface="仓耳今楷03 W04" panose="02020400000000000000" pitchFamily="18" charset="-122"/>
              </a:rPr>
              <a:t>郊区的臭氧通过水平传输汇集至城区</a:t>
            </a:r>
            <a:endParaRPr lang="en-US" altLang="zh-CN" kern="100" dirty="0">
              <a:solidFill>
                <a:srgbClr val="000000"/>
              </a:solidFill>
              <a:latin typeface="仓耳今楷03 W04" panose="02020400000000000000" pitchFamily="18" charset="-122"/>
              <a:ea typeface="仓耳今楷03 W04" panose="02020400000000000000" pitchFamily="18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kern="100" dirty="0">
                <a:solidFill>
                  <a:srgbClr val="000000"/>
                </a:solidFill>
                <a:latin typeface="仓耳今楷03 W04" panose="02020400000000000000" pitchFamily="18" charset="-122"/>
                <a:ea typeface="仓耳今楷03 W04" panose="02020400000000000000" pitchFamily="18" charset="-122"/>
              </a:rPr>
              <a:t>城区的气相化学反应总是在消耗臭氧</a:t>
            </a:r>
            <a:endParaRPr lang="en-US" altLang="zh-CN" kern="100" dirty="0">
              <a:solidFill>
                <a:srgbClr val="000000"/>
              </a:solidFill>
              <a:latin typeface="仓耳今楷03 W04" panose="02020400000000000000" pitchFamily="18" charset="-122"/>
              <a:ea typeface="仓耳今楷03 W04" panose="02020400000000000000" pitchFamily="18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kern="100" dirty="0">
                <a:solidFill>
                  <a:srgbClr val="000000"/>
                </a:solidFill>
                <a:latin typeface="仓耳今楷03 W04" panose="02020400000000000000" pitchFamily="18" charset="-122"/>
                <a:ea typeface="仓耳今楷03 W04" panose="02020400000000000000" pitchFamily="18" charset="-122"/>
              </a:rPr>
              <a:t>垂直扩散为城区地面有较大贡献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EB9B300-E183-4F23-8397-483B4BEF658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7363" y="1014685"/>
            <a:ext cx="6589789" cy="5215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962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>
            <a:extLst>
              <a:ext uri="{FF2B5EF4-FFF2-40B4-BE49-F238E27FC236}">
                <a16:creationId xmlns:a16="http://schemas.microsoft.com/office/drawing/2014/main" id="{577DF815-EF55-886C-1111-C62E9DBDEAE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546" b="8830"/>
          <a:stretch/>
        </p:blipFill>
        <p:spPr>
          <a:xfrm>
            <a:off x="9815333" y="0"/>
            <a:ext cx="2376667" cy="734513"/>
          </a:xfrm>
          <a:prstGeom prst="rect">
            <a:avLst/>
          </a:prstGeom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5DE4408B-14DA-5A85-1BCC-9CAEE5192C15}"/>
              </a:ext>
            </a:extLst>
          </p:cNvPr>
          <p:cNvSpPr/>
          <p:nvPr/>
        </p:nvSpPr>
        <p:spPr>
          <a:xfrm>
            <a:off x="0" y="734513"/>
            <a:ext cx="12192000" cy="62321"/>
          </a:xfrm>
          <a:prstGeom prst="rect">
            <a:avLst/>
          </a:prstGeom>
          <a:gradFill flip="none" rotWithShape="1">
            <a:gsLst>
              <a:gs pos="35000">
                <a:srgbClr val="014924"/>
              </a:gs>
              <a:gs pos="0">
                <a:srgbClr val="014924"/>
              </a:gs>
              <a:gs pos="59000">
                <a:srgbClr val="014924">
                  <a:alpha val="95000"/>
                </a:srgbClr>
              </a:gs>
              <a:gs pos="77000">
                <a:srgbClr val="014924">
                  <a:alpha val="70000"/>
                </a:srgbClr>
              </a:gs>
              <a:gs pos="100000">
                <a:srgbClr val="014924">
                  <a:alpha val="6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9A380BA4-360B-6836-876A-343C8E6A80DB}"/>
              </a:ext>
            </a:extLst>
          </p:cNvPr>
          <p:cNvSpPr txBox="1"/>
          <p:nvPr/>
        </p:nvSpPr>
        <p:spPr>
          <a:xfrm>
            <a:off x="1951809" y="149738"/>
            <a:ext cx="828838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kern="100" dirty="0">
                <a:latin typeface="仓耳今楷03 W04" panose="02020400000000000000" pitchFamily="18" charset="-122"/>
                <a:ea typeface="仓耳今楷03 W04" panose="02020400000000000000" pitchFamily="18" charset="-122"/>
                <a:cs typeface="Times New Roman" panose="02020603050405020304" pitchFamily="18" charset="0"/>
              </a:rPr>
              <a:t>剖面位置</a:t>
            </a:r>
            <a:r>
              <a:rPr lang="en-US" altLang="zh-CN" sz="3200" kern="100" dirty="0">
                <a:latin typeface="仓耳今楷03 W04" panose="02020400000000000000" pitchFamily="18" charset="-122"/>
                <a:ea typeface="仓耳今楷03 W04" panose="02020400000000000000" pitchFamily="18" charset="-122"/>
                <a:cs typeface="Times New Roman" panose="02020603050405020304" pitchFamily="18" charset="0"/>
              </a:rPr>
              <a:t>O</a:t>
            </a:r>
            <a:r>
              <a:rPr lang="en-US" altLang="zh-CN" sz="3200" kern="100" baseline="-25000" dirty="0">
                <a:latin typeface="仓耳今楷03 W04" panose="02020400000000000000" pitchFamily="18" charset="-122"/>
                <a:ea typeface="仓耳今楷03 W04" panose="02020400000000000000" pitchFamily="18" charset="-122"/>
                <a:cs typeface="Times New Roman" panose="02020603050405020304" pitchFamily="18" charset="0"/>
              </a:rPr>
              <a:t>3</a:t>
            </a:r>
            <a:r>
              <a:rPr lang="zh-CN" altLang="en-US" sz="3200" kern="100" dirty="0">
                <a:latin typeface="仓耳今楷03 W04" panose="02020400000000000000" pitchFamily="18" charset="-122"/>
                <a:ea typeface="仓耳今楷03 W04" panose="02020400000000000000" pitchFamily="18" charset="-122"/>
                <a:cs typeface="Times New Roman" panose="02020603050405020304" pitchFamily="18" charset="0"/>
              </a:rPr>
              <a:t>过程分析</a:t>
            </a:r>
            <a:endParaRPr lang="zh-CN" altLang="en-US" sz="3200" dirty="0"/>
          </a:p>
        </p:txBody>
      </p:sp>
      <p:sp>
        <p:nvSpPr>
          <p:cNvPr id="8" name="灯片编号占位符 9">
            <a:extLst>
              <a:ext uri="{FF2B5EF4-FFF2-40B4-BE49-F238E27FC236}">
                <a16:creationId xmlns:a16="http://schemas.microsoft.com/office/drawing/2014/main" id="{E7886FFB-0738-DC0A-5163-E8C3FD9FC5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26961" y="6374271"/>
            <a:ext cx="763788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635508-54A0-4FB0-A4C5-6467DE85E92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2B0AE707-9B96-A666-A386-228F64ACCB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903" y="1014685"/>
            <a:ext cx="3969091" cy="3424314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3EC767A0-D9DE-151D-925E-FB8241C5E115}"/>
              </a:ext>
            </a:extLst>
          </p:cNvPr>
          <p:cNvSpPr txBox="1"/>
          <p:nvPr/>
        </p:nvSpPr>
        <p:spPr>
          <a:xfrm>
            <a:off x="5320393" y="6370064"/>
            <a:ext cx="64464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u="none" strike="noStrike" kern="100" baseline="0" dirty="0">
                <a:solidFill>
                  <a:srgbClr val="000000"/>
                </a:solidFill>
                <a:latin typeface="仓耳今楷03 W04" panose="02020400000000000000" pitchFamily="18" charset="-122"/>
                <a:ea typeface="仓耳今楷03 W04" panose="02020400000000000000" pitchFamily="18" charset="-122"/>
              </a:rPr>
              <a:t>注</a:t>
            </a:r>
            <a:r>
              <a:rPr lang="zh-CN" altLang="en-US" kern="100" dirty="0">
                <a:solidFill>
                  <a:srgbClr val="000000"/>
                </a:solidFill>
                <a:latin typeface="仓耳今楷03 W04" panose="02020400000000000000" pitchFamily="18" charset="-122"/>
                <a:ea typeface="仓耳今楷03 W04" panose="02020400000000000000" pitchFamily="18" charset="-122"/>
              </a:rPr>
              <a:t>：因</a:t>
            </a:r>
            <a:r>
              <a:rPr lang="en-US" altLang="zh-CN" kern="100" dirty="0">
                <a:solidFill>
                  <a:srgbClr val="000000"/>
                </a:solidFill>
                <a:latin typeface="仓耳今楷03 W04" panose="02020400000000000000" pitchFamily="18" charset="-122"/>
                <a:ea typeface="仓耳今楷03 W04" panose="02020400000000000000" pitchFamily="18" charset="-122"/>
              </a:rPr>
              <a:t>line3</a:t>
            </a:r>
            <a:r>
              <a:rPr lang="zh-CN" altLang="en-US" kern="100" dirty="0">
                <a:solidFill>
                  <a:srgbClr val="000000"/>
                </a:solidFill>
                <a:latin typeface="仓耳今楷03 W04" panose="02020400000000000000" pitchFamily="18" charset="-122"/>
                <a:ea typeface="仓耳今楷03 W04" panose="02020400000000000000" pitchFamily="18" charset="-122"/>
              </a:rPr>
              <a:t>长度较短，存在线上多个点指向相同格点数值的情况</a:t>
            </a:r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A032FC89-2AEA-DA5F-8BF9-F9AB88BB6066}"/>
              </a:ext>
            </a:extLst>
          </p:cNvPr>
          <p:cNvSpPr txBox="1"/>
          <p:nvPr/>
        </p:nvSpPr>
        <p:spPr>
          <a:xfrm>
            <a:off x="397756" y="4861602"/>
            <a:ext cx="429169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kern="100" dirty="0">
                <a:solidFill>
                  <a:srgbClr val="000000"/>
                </a:solidFill>
                <a:latin typeface="仓耳今楷03 W04" panose="02020400000000000000" pitchFamily="18" charset="-122"/>
                <a:ea typeface="仓耳今楷03 W04" panose="02020400000000000000" pitchFamily="18" charset="-122"/>
              </a:rPr>
              <a:t>城区</a:t>
            </a:r>
            <a:r>
              <a:rPr lang="zh-CN" altLang="en-US" b="0" i="0" u="none" strike="noStrike" kern="100" baseline="0" dirty="0">
                <a:solidFill>
                  <a:srgbClr val="000000"/>
                </a:solidFill>
                <a:latin typeface="仓耳今楷03 W04" panose="02020400000000000000" pitchFamily="18" charset="-122"/>
                <a:ea typeface="仓耳今楷03 W04" panose="02020400000000000000" pitchFamily="18" charset="-122"/>
              </a:rPr>
              <a:t>范围总存在水平传输的正贡献（地面或高空）</a:t>
            </a:r>
            <a:endParaRPr lang="en-US" altLang="zh-CN" b="0" i="0" u="none" strike="noStrike" kern="100" baseline="0" dirty="0">
              <a:solidFill>
                <a:srgbClr val="000000"/>
              </a:solidFill>
              <a:latin typeface="仓耳今楷03 W04" panose="02020400000000000000" pitchFamily="18" charset="-122"/>
              <a:ea typeface="仓耳今楷03 W04" panose="02020400000000000000" pitchFamily="18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kern="100" dirty="0">
                <a:solidFill>
                  <a:srgbClr val="000000"/>
                </a:solidFill>
                <a:latin typeface="仓耳今楷03 W04" panose="02020400000000000000" pitchFamily="18" charset="-122"/>
                <a:ea typeface="仓耳今楷03 W04" panose="02020400000000000000" pitchFamily="18" charset="-122"/>
              </a:rPr>
              <a:t>郊区的臭氧通过水平传输汇集至城区</a:t>
            </a:r>
            <a:endParaRPr lang="en-US" altLang="zh-CN" kern="100" dirty="0">
              <a:solidFill>
                <a:srgbClr val="000000"/>
              </a:solidFill>
              <a:latin typeface="仓耳今楷03 W04" panose="02020400000000000000" pitchFamily="18" charset="-122"/>
              <a:ea typeface="仓耳今楷03 W04" panose="02020400000000000000" pitchFamily="18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kern="100" dirty="0">
                <a:solidFill>
                  <a:srgbClr val="000000"/>
                </a:solidFill>
                <a:latin typeface="仓耳今楷03 W04" panose="02020400000000000000" pitchFamily="18" charset="-122"/>
                <a:ea typeface="仓耳今楷03 W04" panose="02020400000000000000" pitchFamily="18" charset="-122"/>
              </a:rPr>
              <a:t>城区的气相化学反应总是在消耗臭氧</a:t>
            </a:r>
            <a:endParaRPr lang="en-US" altLang="zh-CN" kern="100" dirty="0">
              <a:solidFill>
                <a:srgbClr val="000000"/>
              </a:solidFill>
              <a:latin typeface="仓耳今楷03 W04" panose="02020400000000000000" pitchFamily="18" charset="-122"/>
              <a:ea typeface="仓耳今楷03 W04" panose="02020400000000000000" pitchFamily="18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kern="100" dirty="0">
                <a:solidFill>
                  <a:srgbClr val="000000"/>
                </a:solidFill>
                <a:latin typeface="仓耳今楷03 W04" panose="02020400000000000000" pitchFamily="18" charset="-122"/>
                <a:ea typeface="仓耳今楷03 W04" panose="02020400000000000000" pitchFamily="18" charset="-122"/>
              </a:rPr>
              <a:t>垂直扩散为城区地面有较大贡献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8ADC666-F0F9-461E-9F78-9A61BE6B97F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7023" y="1016718"/>
            <a:ext cx="6589789" cy="5215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1178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>
            <a:extLst>
              <a:ext uri="{FF2B5EF4-FFF2-40B4-BE49-F238E27FC236}">
                <a16:creationId xmlns:a16="http://schemas.microsoft.com/office/drawing/2014/main" id="{577DF815-EF55-886C-1111-C62E9DBDEAE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546" b="8830"/>
          <a:stretch/>
        </p:blipFill>
        <p:spPr>
          <a:xfrm>
            <a:off x="9815333" y="0"/>
            <a:ext cx="2376667" cy="734513"/>
          </a:xfrm>
          <a:prstGeom prst="rect">
            <a:avLst/>
          </a:prstGeom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5DE4408B-14DA-5A85-1BCC-9CAEE5192C15}"/>
              </a:ext>
            </a:extLst>
          </p:cNvPr>
          <p:cNvSpPr/>
          <p:nvPr/>
        </p:nvSpPr>
        <p:spPr>
          <a:xfrm>
            <a:off x="0" y="734513"/>
            <a:ext cx="12192000" cy="62321"/>
          </a:xfrm>
          <a:prstGeom prst="rect">
            <a:avLst/>
          </a:prstGeom>
          <a:gradFill flip="none" rotWithShape="1">
            <a:gsLst>
              <a:gs pos="35000">
                <a:srgbClr val="014924"/>
              </a:gs>
              <a:gs pos="0">
                <a:srgbClr val="014924"/>
              </a:gs>
              <a:gs pos="59000">
                <a:srgbClr val="014924">
                  <a:alpha val="95000"/>
                </a:srgbClr>
              </a:gs>
              <a:gs pos="77000">
                <a:srgbClr val="014924">
                  <a:alpha val="70000"/>
                </a:srgbClr>
              </a:gs>
              <a:gs pos="100000">
                <a:srgbClr val="014924">
                  <a:alpha val="6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9A380BA4-360B-6836-876A-343C8E6A80DB}"/>
              </a:ext>
            </a:extLst>
          </p:cNvPr>
          <p:cNvSpPr txBox="1"/>
          <p:nvPr/>
        </p:nvSpPr>
        <p:spPr>
          <a:xfrm>
            <a:off x="1951809" y="149738"/>
            <a:ext cx="828838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200" kern="100" dirty="0">
                <a:latin typeface="仓耳今楷03 W04" panose="02020400000000000000" pitchFamily="18" charset="-122"/>
                <a:ea typeface="仓耳今楷03 W04" panose="02020400000000000000" pitchFamily="18" charset="-122"/>
                <a:cs typeface="Times New Roman" panose="02020603050405020304" pitchFamily="18" charset="0"/>
              </a:rPr>
              <a:t>ISAM</a:t>
            </a:r>
            <a:r>
              <a:rPr lang="zh-CN" altLang="en-US" sz="3200" kern="100" dirty="0">
                <a:latin typeface="仓耳今楷03 W04" panose="02020400000000000000" pitchFamily="18" charset="-122"/>
                <a:ea typeface="仓耳今楷03 W04" panose="02020400000000000000" pitchFamily="18" charset="-122"/>
                <a:cs typeface="Times New Roman" panose="02020603050405020304" pitchFamily="18" charset="0"/>
              </a:rPr>
              <a:t>物种源解析</a:t>
            </a:r>
            <a:endParaRPr lang="zh-CN" altLang="en-US" sz="3200" dirty="0"/>
          </a:p>
        </p:txBody>
      </p:sp>
      <p:sp>
        <p:nvSpPr>
          <p:cNvPr id="8" name="灯片编号占位符 9">
            <a:extLst>
              <a:ext uri="{FF2B5EF4-FFF2-40B4-BE49-F238E27FC236}">
                <a16:creationId xmlns:a16="http://schemas.microsoft.com/office/drawing/2014/main" id="{E7886FFB-0738-DC0A-5163-E8C3FD9FC5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26961" y="6374271"/>
            <a:ext cx="763788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635508-54A0-4FB0-A4C5-6467DE85E92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表格 1">
                <a:extLst>
                  <a:ext uri="{FF2B5EF4-FFF2-40B4-BE49-F238E27FC236}">
                    <a16:creationId xmlns:a16="http://schemas.microsoft.com/office/drawing/2014/main" id="{7ECBD163-4C2A-9909-EA6C-A612D559455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98729710"/>
                  </p:ext>
                </p:extLst>
              </p:nvPr>
            </p:nvGraphicFramePr>
            <p:xfrm>
              <a:off x="2582092" y="1694392"/>
              <a:ext cx="7027816" cy="4375019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2334055">
                      <a:extLst>
                        <a:ext uri="{9D8B030D-6E8A-4147-A177-3AD203B41FA5}">
                          <a16:colId xmlns:a16="http://schemas.microsoft.com/office/drawing/2014/main" val="787793280"/>
                        </a:ext>
                      </a:extLst>
                    </a:gridCol>
                    <a:gridCol w="4693761">
                      <a:extLst>
                        <a:ext uri="{9D8B030D-6E8A-4147-A177-3AD203B41FA5}">
                          <a16:colId xmlns:a16="http://schemas.microsoft.com/office/drawing/2014/main" val="4246399914"/>
                        </a:ext>
                      </a:extLst>
                    </a:gridCol>
                  </a:tblGrid>
                  <a:tr h="545003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zh-CN" altLang="en-US" sz="2000" b="0" kern="100" baseline="0" dirty="0">
                              <a:effectLst/>
                              <a:latin typeface="Times New Roman" panose="02020603050405020304" pitchFamily="18" charset="0"/>
                              <a:ea typeface="仓耳今楷03 W04" panose="02020400000000000000" pitchFamily="18" charset="-122"/>
                            </a:rPr>
                            <a:t>追踪标签</a:t>
                          </a:r>
                          <a:endParaRPr lang="zh-CN" sz="2000" b="0" kern="100" baseline="0" dirty="0">
                            <a:effectLst/>
                            <a:latin typeface="Times New Roman" panose="02020603050405020304" pitchFamily="18" charset="0"/>
                            <a:ea typeface="仓耳今楷03 W04" panose="02020400000000000000" pitchFamily="18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CN" altLang="en-US" sz="2000" b="0" kern="100" baseline="0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仓耳今楷03 W04" panose="02020400000000000000" pitchFamily="18" charset="-122"/>
                                    <a:cs typeface="+mn-cs"/>
                                  </a:rPr>
                                  <m:t>说明</m:t>
                                </m:r>
                              </m:oMath>
                            </m:oMathPara>
                          </a14:m>
                          <a:endParaRPr lang="zh-CN" sz="2000" b="0" kern="100" baseline="0" dirty="0">
                            <a:solidFill>
                              <a:schemeClr val="bg1"/>
                            </a:solidFill>
                            <a:effectLst/>
                            <a:latin typeface="Times New Roman" panose="02020603050405020304" pitchFamily="18" charset="0"/>
                            <a:ea typeface="仓耳今楷03 W04" panose="02020400000000000000" pitchFamily="18" charset="-122"/>
                            <a:cs typeface="+mn-cs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708031006"/>
                      </a:ext>
                    </a:extLst>
                  </a:tr>
                  <a:tr h="478752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CN" sz="2000" b="0" kern="100" baseline="0" dirty="0" err="1">
                              <a:effectLst/>
                              <a:latin typeface="Times New Roman" panose="02020603050405020304" pitchFamily="18" charset="0"/>
                              <a:ea typeface="仓耳今楷03 W04" panose="02020400000000000000" pitchFamily="18" charset="-122"/>
                            </a:rPr>
                            <a:t>AnQ</a:t>
                          </a:r>
                          <a:endParaRPr lang="zh-CN" sz="2000" b="0" kern="100" baseline="0" dirty="0">
                            <a:effectLst/>
                            <a:latin typeface="Times New Roman" panose="02020603050405020304" pitchFamily="18" charset="0"/>
                            <a:ea typeface="仓耳今楷03 W04" panose="02020400000000000000" pitchFamily="18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zh-CN" altLang="en-US" sz="2000" b="0" kern="100" baseline="0" dirty="0">
                              <a:effectLst/>
                              <a:latin typeface="Times New Roman" panose="02020603050405020304" pitchFamily="18" charset="0"/>
                              <a:ea typeface="仓耳今楷03 W04" panose="02020400000000000000" pitchFamily="18" charset="-122"/>
                            </a:rPr>
                            <a:t>安庆市范围内全部源的贡献</a:t>
                          </a:r>
                          <a:endParaRPr lang="zh-CN" sz="2000" b="0" kern="100" baseline="0" dirty="0">
                            <a:effectLst/>
                            <a:latin typeface="Times New Roman" panose="02020603050405020304" pitchFamily="18" charset="0"/>
                            <a:ea typeface="仓耳今楷03 W04" panose="02020400000000000000" pitchFamily="18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4159596465"/>
                      </a:ext>
                    </a:extLst>
                  </a:tr>
                  <a:tr h="478752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CN" sz="2000" b="0" kern="100" baseline="0" dirty="0">
                              <a:effectLst/>
                              <a:latin typeface="Times New Roman" panose="02020603050405020304" pitchFamily="18" charset="0"/>
                              <a:ea typeface="仓耳今楷03 W04" panose="02020400000000000000" pitchFamily="18" charset="-122"/>
                            </a:rPr>
                            <a:t>AQI</a:t>
                          </a:r>
                          <a:endParaRPr lang="zh-CN" sz="2000" b="0" kern="100" baseline="0" dirty="0">
                            <a:effectLst/>
                            <a:latin typeface="Times New Roman" panose="02020603050405020304" pitchFamily="18" charset="0"/>
                            <a:ea typeface="仓耳今楷03 W04" panose="02020400000000000000" pitchFamily="18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zh-CN" altLang="en-US" sz="2000" b="0" kern="100" baseline="0" dirty="0">
                              <a:effectLst/>
                              <a:latin typeface="Times New Roman" panose="02020603050405020304" pitchFamily="18" charset="0"/>
                              <a:ea typeface="仓耳今楷03 W04" panose="02020400000000000000" pitchFamily="18" charset="-122"/>
                            </a:rPr>
                            <a:t>安庆市范围内工业源的贡献</a:t>
                          </a:r>
                          <a:endParaRPr lang="zh-CN" sz="2000" b="0" kern="100" baseline="0" dirty="0">
                            <a:effectLst/>
                            <a:latin typeface="Times New Roman" panose="02020603050405020304" pitchFamily="18" charset="0"/>
                            <a:ea typeface="仓耳今楷03 W04" panose="02020400000000000000" pitchFamily="18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914785874"/>
                      </a:ext>
                    </a:extLst>
                  </a:tr>
                  <a:tr h="478752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CN" sz="2000" b="0" kern="100" baseline="0" dirty="0">
                              <a:effectLst/>
                              <a:latin typeface="Times New Roman" panose="02020603050405020304" pitchFamily="18" charset="0"/>
                              <a:ea typeface="仓耳今楷03 W04" panose="02020400000000000000" pitchFamily="18" charset="-122"/>
                              <a:cs typeface="Times New Roman" panose="02020603050405020304" pitchFamily="18" charset="0"/>
                            </a:rPr>
                            <a:t>AQT</a:t>
                          </a:r>
                          <a:endParaRPr lang="zh-CN" sz="2000" b="0" kern="100" baseline="0" dirty="0">
                            <a:effectLst/>
                            <a:latin typeface="Times New Roman" panose="02020603050405020304" pitchFamily="18" charset="0"/>
                            <a:ea typeface="仓耳今楷03 W04" panose="02020400000000000000" pitchFamily="18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zh-CN" altLang="en-US" sz="2000" b="0" kern="100" baseline="0" dirty="0">
                              <a:effectLst/>
                              <a:latin typeface="Times New Roman" panose="02020603050405020304" pitchFamily="18" charset="0"/>
                              <a:ea typeface="仓耳今楷03 W04" panose="02020400000000000000" pitchFamily="18" charset="-122"/>
                            </a:rPr>
                            <a:t>安庆市范围内交通源的贡献</a:t>
                          </a:r>
                          <a:endParaRPr lang="zh-CN" sz="2000" b="0" kern="100" baseline="0" dirty="0">
                            <a:effectLst/>
                            <a:latin typeface="Times New Roman" panose="02020603050405020304" pitchFamily="18" charset="0"/>
                            <a:ea typeface="仓耳今楷03 W04" panose="02020400000000000000" pitchFamily="18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033111808"/>
                      </a:ext>
                    </a:extLst>
                  </a:tr>
                  <a:tr h="478752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CN" sz="2000" b="0" kern="100" baseline="0" dirty="0">
                              <a:effectLst/>
                              <a:latin typeface="Times New Roman" panose="02020603050405020304" pitchFamily="18" charset="0"/>
                              <a:ea typeface="仓耳今楷03 W04" panose="02020400000000000000" pitchFamily="18" charset="-122"/>
                              <a:cs typeface="Times New Roman" panose="02020603050405020304" pitchFamily="18" charset="0"/>
                            </a:rPr>
                            <a:t>AQA</a:t>
                          </a:r>
                          <a:endParaRPr lang="zh-CN" sz="2000" b="0" kern="100" baseline="0" dirty="0">
                            <a:effectLst/>
                            <a:latin typeface="Times New Roman" panose="02020603050405020304" pitchFamily="18" charset="0"/>
                            <a:ea typeface="仓耳今楷03 W04" panose="02020400000000000000" pitchFamily="18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zh-CN" altLang="en-US" sz="2000" b="0" kern="100" baseline="0" dirty="0">
                              <a:effectLst/>
                              <a:latin typeface="Times New Roman" panose="02020603050405020304" pitchFamily="18" charset="0"/>
                              <a:ea typeface="仓耳今楷03 W04" panose="02020400000000000000" pitchFamily="18" charset="-122"/>
                            </a:rPr>
                            <a:t>安庆市范围内农业源的贡献</a:t>
                          </a:r>
                          <a:endParaRPr lang="zh-CN" sz="2000" b="0" kern="100" baseline="0" dirty="0">
                            <a:effectLst/>
                            <a:latin typeface="Times New Roman" panose="02020603050405020304" pitchFamily="18" charset="0"/>
                            <a:ea typeface="仓耳今楷03 W04" panose="02020400000000000000" pitchFamily="18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908591159"/>
                      </a:ext>
                    </a:extLst>
                  </a:tr>
                  <a:tr h="478752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CN" sz="2000" b="0" kern="100" baseline="0" dirty="0">
                              <a:effectLst/>
                              <a:latin typeface="Times New Roman" panose="02020603050405020304" pitchFamily="18" charset="0"/>
                              <a:ea typeface="仓耳今楷03 W04" panose="02020400000000000000" pitchFamily="18" charset="-122"/>
                              <a:cs typeface="Times New Roman" panose="02020603050405020304" pitchFamily="18" charset="0"/>
                            </a:rPr>
                            <a:t>AQP</a:t>
                          </a:r>
                          <a:endParaRPr lang="zh-CN" sz="2000" b="0" kern="100" baseline="0" dirty="0">
                            <a:effectLst/>
                            <a:latin typeface="Times New Roman" panose="02020603050405020304" pitchFamily="18" charset="0"/>
                            <a:ea typeface="仓耳今楷03 W04" panose="02020400000000000000" pitchFamily="18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2000" b="0" kern="100" baseline="0" dirty="0">
                              <a:effectLst/>
                              <a:latin typeface="Times New Roman" panose="02020603050405020304" pitchFamily="18" charset="0"/>
                              <a:ea typeface="仓耳今楷03 W04" panose="02020400000000000000" pitchFamily="18" charset="-122"/>
                            </a:rPr>
                            <a:t>安庆市范围内电力源的贡献</a:t>
                          </a:r>
                          <a:endParaRPr lang="zh-CN" altLang="zh-CN" sz="2000" b="0" kern="100" baseline="0" dirty="0">
                            <a:effectLst/>
                            <a:latin typeface="Times New Roman" panose="02020603050405020304" pitchFamily="18" charset="0"/>
                            <a:ea typeface="仓耳今楷03 W04" panose="02020400000000000000" pitchFamily="18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371948891"/>
                      </a:ext>
                    </a:extLst>
                  </a:tr>
                  <a:tr h="478752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CN" sz="2000" b="0" kern="100" baseline="0" dirty="0">
                              <a:effectLst/>
                              <a:latin typeface="Times New Roman" panose="02020603050405020304" pitchFamily="18" charset="0"/>
                              <a:ea typeface="仓耳今楷03 W04" panose="02020400000000000000" pitchFamily="18" charset="-122"/>
                            </a:rPr>
                            <a:t>OTH</a:t>
                          </a:r>
                          <a:endParaRPr lang="zh-CN" sz="2000" b="0" kern="100" baseline="0" dirty="0">
                            <a:effectLst/>
                            <a:latin typeface="Times New Roman" panose="02020603050405020304" pitchFamily="18" charset="0"/>
                            <a:ea typeface="仓耳今楷03 W04" panose="02020400000000000000" pitchFamily="18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CN" sz="2000" b="0" kern="100" baseline="0" dirty="0">
                              <a:effectLst/>
                              <a:latin typeface="Times New Roman" panose="02020603050405020304" pitchFamily="18" charset="0"/>
                              <a:ea typeface="仓耳今楷03 W04" panose="02020400000000000000" pitchFamily="18" charset="-122"/>
                            </a:rPr>
                            <a:t>D03</a:t>
                          </a:r>
                          <a:r>
                            <a:rPr lang="zh-CN" altLang="en-US" sz="2000" b="0" kern="100" baseline="0" dirty="0">
                              <a:effectLst/>
                              <a:latin typeface="Times New Roman" panose="02020603050405020304" pitchFamily="18" charset="0"/>
                              <a:ea typeface="仓耳今楷03 W04" panose="02020400000000000000" pitchFamily="18" charset="-122"/>
                            </a:rPr>
                            <a:t>网格中安庆市以外范围全部源的贡献</a:t>
                          </a:r>
                          <a:endParaRPr lang="zh-CN" sz="2000" b="0" kern="100" baseline="0" dirty="0">
                            <a:effectLst/>
                            <a:latin typeface="Times New Roman" panose="02020603050405020304" pitchFamily="18" charset="0"/>
                            <a:ea typeface="仓耳今楷03 W04" panose="02020400000000000000" pitchFamily="18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481414840"/>
                      </a:ext>
                    </a:extLst>
                  </a:tr>
                  <a:tr h="478752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CN" sz="2000" b="0" kern="100" baseline="0" dirty="0">
                              <a:effectLst/>
                              <a:latin typeface="Times New Roman" panose="02020603050405020304" pitchFamily="18" charset="0"/>
                              <a:ea typeface="仓耳今楷03 W04" panose="02020400000000000000" pitchFamily="18" charset="-122"/>
                            </a:rPr>
                            <a:t>BCO</a:t>
                          </a:r>
                          <a:endParaRPr lang="zh-CN" sz="2000" b="0" kern="100" baseline="0" dirty="0">
                            <a:effectLst/>
                            <a:latin typeface="Times New Roman" panose="02020603050405020304" pitchFamily="18" charset="0"/>
                            <a:ea typeface="仓耳今楷03 W04" panose="02020400000000000000" pitchFamily="18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CN" sz="2000" b="0" kern="100" baseline="0" dirty="0">
                              <a:effectLst/>
                              <a:latin typeface="Times New Roman" panose="02020603050405020304" pitchFamily="18" charset="0"/>
                              <a:ea typeface="仓耳今楷03 W04" panose="02020400000000000000" pitchFamily="18" charset="-122"/>
                            </a:rPr>
                            <a:t>D03</a:t>
                          </a:r>
                          <a:r>
                            <a:rPr lang="zh-CN" altLang="en-US" sz="2000" b="0" kern="100" baseline="0" dirty="0">
                              <a:effectLst/>
                              <a:latin typeface="Times New Roman" panose="02020603050405020304" pitchFamily="18" charset="0"/>
                              <a:ea typeface="仓耳今楷03 W04" panose="02020400000000000000" pitchFamily="18" charset="-122"/>
                            </a:rPr>
                            <a:t>网格边界的贡献（由</a:t>
                          </a:r>
                          <a:r>
                            <a:rPr lang="en-US" altLang="zh-CN" sz="2000" b="0" kern="100" baseline="0" dirty="0">
                              <a:effectLst/>
                              <a:latin typeface="Times New Roman" panose="02020603050405020304" pitchFamily="18" charset="0"/>
                              <a:ea typeface="仓耳今楷03 W04" panose="02020400000000000000" pitchFamily="18" charset="-122"/>
                            </a:rPr>
                            <a:t>D02</a:t>
                          </a:r>
                          <a:r>
                            <a:rPr lang="zh-CN" altLang="en-US" sz="2000" b="0" kern="100" baseline="0" dirty="0">
                              <a:effectLst/>
                              <a:latin typeface="Times New Roman" panose="02020603050405020304" pitchFamily="18" charset="0"/>
                              <a:ea typeface="仓耳今楷03 W04" panose="02020400000000000000" pitchFamily="18" charset="-122"/>
                            </a:rPr>
                            <a:t>提供）</a:t>
                          </a:r>
                          <a:endParaRPr lang="zh-CN" sz="2000" b="0" kern="100" baseline="0" dirty="0">
                            <a:effectLst/>
                            <a:latin typeface="Times New Roman" panose="02020603050405020304" pitchFamily="18" charset="0"/>
                            <a:ea typeface="仓耳今楷03 W04" panose="02020400000000000000" pitchFamily="18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909939996"/>
                      </a:ext>
                    </a:extLst>
                  </a:tr>
                  <a:tr h="478752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CN" sz="2000" b="0" kern="100" baseline="0" dirty="0">
                              <a:effectLst/>
                              <a:latin typeface="Times New Roman" panose="02020603050405020304" pitchFamily="18" charset="0"/>
                              <a:ea typeface="仓耳今楷03 W04" panose="02020400000000000000" pitchFamily="18" charset="-122"/>
                            </a:rPr>
                            <a:t>ICO</a:t>
                          </a:r>
                          <a:endParaRPr lang="zh-CN" sz="2000" b="0" kern="100" baseline="0" dirty="0">
                            <a:effectLst/>
                            <a:latin typeface="Times New Roman" panose="02020603050405020304" pitchFamily="18" charset="0"/>
                            <a:ea typeface="仓耳今楷03 W04" panose="02020400000000000000" pitchFamily="18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zh-CN" altLang="en-US" sz="2000" b="0" kern="100" baseline="0" dirty="0">
                              <a:effectLst/>
                              <a:latin typeface="Times New Roman" panose="02020603050405020304" pitchFamily="18" charset="0"/>
                              <a:ea typeface="仓耳今楷03 W04" panose="02020400000000000000" pitchFamily="18" charset="-122"/>
                              <a:cs typeface="Times New Roman" panose="02020603050405020304" pitchFamily="18" charset="0"/>
                            </a:rPr>
                            <a:t>模型初始的贡献</a:t>
                          </a:r>
                          <a:endParaRPr lang="zh-CN" sz="2000" b="0" kern="100" baseline="0" dirty="0">
                            <a:effectLst/>
                            <a:latin typeface="Times New Roman" panose="02020603050405020304" pitchFamily="18" charset="0"/>
                            <a:ea typeface="仓耳今楷03 W04" panose="02020400000000000000" pitchFamily="18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84385849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表格 1">
                <a:extLst>
                  <a:ext uri="{FF2B5EF4-FFF2-40B4-BE49-F238E27FC236}">
                    <a16:creationId xmlns:a16="http://schemas.microsoft.com/office/drawing/2014/main" id="{7ECBD163-4C2A-9909-EA6C-A612D559455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98729710"/>
                  </p:ext>
                </p:extLst>
              </p:nvPr>
            </p:nvGraphicFramePr>
            <p:xfrm>
              <a:off x="2582092" y="1694392"/>
              <a:ext cx="7027816" cy="4375019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2334055">
                      <a:extLst>
                        <a:ext uri="{9D8B030D-6E8A-4147-A177-3AD203B41FA5}">
                          <a16:colId xmlns:a16="http://schemas.microsoft.com/office/drawing/2014/main" val="787793280"/>
                        </a:ext>
                      </a:extLst>
                    </a:gridCol>
                    <a:gridCol w="4693761">
                      <a:extLst>
                        <a:ext uri="{9D8B030D-6E8A-4147-A177-3AD203B41FA5}">
                          <a16:colId xmlns:a16="http://schemas.microsoft.com/office/drawing/2014/main" val="4246399914"/>
                        </a:ext>
                      </a:extLst>
                    </a:gridCol>
                  </a:tblGrid>
                  <a:tr h="545003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zh-CN" altLang="en-US" sz="2000" b="0" kern="100" baseline="0" dirty="0">
                              <a:effectLst/>
                              <a:latin typeface="Times New Roman" panose="02020603050405020304" pitchFamily="18" charset="0"/>
                              <a:ea typeface="仓耳今楷03 W04" panose="02020400000000000000" pitchFamily="18" charset="-122"/>
                            </a:rPr>
                            <a:t>追踪标签</a:t>
                          </a:r>
                          <a:endParaRPr lang="zh-CN" sz="2000" b="0" kern="100" baseline="0" dirty="0">
                            <a:effectLst/>
                            <a:latin typeface="Times New Roman" panose="02020603050405020304" pitchFamily="18" charset="0"/>
                            <a:ea typeface="仓耳今楷03 W04" panose="02020400000000000000" pitchFamily="18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blipFill>
                          <a:blip r:embed="rId4"/>
                          <a:stretch>
                            <a:fillRect l="-49805" t="-1111" r="-519" b="-7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08031006"/>
                      </a:ext>
                    </a:extLst>
                  </a:tr>
                  <a:tr h="478752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CN" sz="2000" b="0" kern="100" baseline="0" dirty="0" err="1">
                              <a:effectLst/>
                              <a:latin typeface="Times New Roman" panose="02020603050405020304" pitchFamily="18" charset="0"/>
                              <a:ea typeface="仓耳今楷03 W04" panose="02020400000000000000" pitchFamily="18" charset="-122"/>
                            </a:rPr>
                            <a:t>AnQ</a:t>
                          </a:r>
                          <a:endParaRPr lang="zh-CN" sz="2000" b="0" kern="100" baseline="0" dirty="0">
                            <a:effectLst/>
                            <a:latin typeface="Times New Roman" panose="02020603050405020304" pitchFamily="18" charset="0"/>
                            <a:ea typeface="仓耳今楷03 W04" panose="02020400000000000000" pitchFamily="18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zh-CN" altLang="en-US" sz="2000" b="0" kern="100" baseline="0" dirty="0">
                              <a:effectLst/>
                              <a:latin typeface="Times New Roman" panose="02020603050405020304" pitchFamily="18" charset="0"/>
                              <a:ea typeface="仓耳今楷03 W04" panose="02020400000000000000" pitchFamily="18" charset="-122"/>
                            </a:rPr>
                            <a:t>安庆市范围内全部源的贡献</a:t>
                          </a:r>
                          <a:endParaRPr lang="zh-CN" sz="2000" b="0" kern="100" baseline="0" dirty="0">
                            <a:effectLst/>
                            <a:latin typeface="Times New Roman" panose="02020603050405020304" pitchFamily="18" charset="0"/>
                            <a:ea typeface="仓耳今楷03 W04" panose="02020400000000000000" pitchFamily="18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4159596465"/>
                      </a:ext>
                    </a:extLst>
                  </a:tr>
                  <a:tr h="478752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CN" sz="2000" b="0" kern="100" baseline="0" dirty="0">
                              <a:effectLst/>
                              <a:latin typeface="Times New Roman" panose="02020603050405020304" pitchFamily="18" charset="0"/>
                              <a:ea typeface="仓耳今楷03 W04" panose="02020400000000000000" pitchFamily="18" charset="-122"/>
                            </a:rPr>
                            <a:t>AQI</a:t>
                          </a:r>
                          <a:endParaRPr lang="zh-CN" sz="2000" b="0" kern="100" baseline="0" dirty="0">
                            <a:effectLst/>
                            <a:latin typeface="Times New Roman" panose="02020603050405020304" pitchFamily="18" charset="0"/>
                            <a:ea typeface="仓耳今楷03 W04" panose="02020400000000000000" pitchFamily="18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zh-CN" altLang="en-US" sz="2000" b="0" kern="100" baseline="0" dirty="0">
                              <a:effectLst/>
                              <a:latin typeface="Times New Roman" panose="02020603050405020304" pitchFamily="18" charset="0"/>
                              <a:ea typeface="仓耳今楷03 W04" panose="02020400000000000000" pitchFamily="18" charset="-122"/>
                            </a:rPr>
                            <a:t>安庆市范围内工业源的贡献</a:t>
                          </a:r>
                          <a:endParaRPr lang="zh-CN" sz="2000" b="0" kern="100" baseline="0" dirty="0">
                            <a:effectLst/>
                            <a:latin typeface="Times New Roman" panose="02020603050405020304" pitchFamily="18" charset="0"/>
                            <a:ea typeface="仓耳今楷03 W04" panose="02020400000000000000" pitchFamily="18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914785874"/>
                      </a:ext>
                    </a:extLst>
                  </a:tr>
                  <a:tr h="478752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CN" sz="2000" b="0" kern="100" baseline="0" dirty="0">
                              <a:effectLst/>
                              <a:latin typeface="Times New Roman" panose="02020603050405020304" pitchFamily="18" charset="0"/>
                              <a:ea typeface="仓耳今楷03 W04" panose="02020400000000000000" pitchFamily="18" charset="-122"/>
                              <a:cs typeface="Times New Roman" panose="02020603050405020304" pitchFamily="18" charset="0"/>
                            </a:rPr>
                            <a:t>AQT</a:t>
                          </a:r>
                          <a:endParaRPr lang="zh-CN" sz="2000" b="0" kern="100" baseline="0" dirty="0">
                            <a:effectLst/>
                            <a:latin typeface="Times New Roman" panose="02020603050405020304" pitchFamily="18" charset="0"/>
                            <a:ea typeface="仓耳今楷03 W04" panose="02020400000000000000" pitchFamily="18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zh-CN" altLang="en-US" sz="2000" b="0" kern="100" baseline="0" dirty="0">
                              <a:effectLst/>
                              <a:latin typeface="Times New Roman" panose="02020603050405020304" pitchFamily="18" charset="0"/>
                              <a:ea typeface="仓耳今楷03 W04" panose="02020400000000000000" pitchFamily="18" charset="-122"/>
                            </a:rPr>
                            <a:t>安庆市范围内交通源的贡献</a:t>
                          </a:r>
                          <a:endParaRPr lang="zh-CN" sz="2000" b="0" kern="100" baseline="0" dirty="0">
                            <a:effectLst/>
                            <a:latin typeface="Times New Roman" panose="02020603050405020304" pitchFamily="18" charset="0"/>
                            <a:ea typeface="仓耳今楷03 W04" panose="02020400000000000000" pitchFamily="18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033111808"/>
                      </a:ext>
                    </a:extLst>
                  </a:tr>
                  <a:tr h="478752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CN" sz="2000" b="0" kern="100" baseline="0" dirty="0">
                              <a:effectLst/>
                              <a:latin typeface="Times New Roman" panose="02020603050405020304" pitchFamily="18" charset="0"/>
                              <a:ea typeface="仓耳今楷03 W04" panose="02020400000000000000" pitchFamily="18" charset="-122"/>
                              <a:cs typeface="Times New Roman" panose="02020603050405020304" pitchFamily="18" charset="0"/>
                            </a:rPr>
                            <a:t>AQA</a:t>
                          </a:r>
                          <a:endParaRPr lang="zh-CN" sz="2000" b="0" kern="100" baseline="0" dirty="0">
                            <a:effectLst/>
                            <a:latin typeface="Times New Roman" panose="02020603050405020304" pitchFamily="18" charset="0"/>
                            <a:ea typeface="仓耳今楷03 W04" panose="02020400000000000000" pitchFamily="18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zh-CN" altLang="en-US" sz="2000" b="0" kern="100" baseline="0" dirty="0">
                              <a:effectLst/>
                              <a:latin typeface="Times New Roman" panose="02020603050405020304" pitchFamily="18" charset="0"/>
                              <a:ea typeface="仓耳今楷03 W04" panose="02020400000000000000" pitchFamily="18" charset="-122"/>
                            </a:rPr>
                            <a:t>安庆市范围内农业源的贡献</a:t>
                          </a:r>
                          <a:endParaRPr lang="zh-CN" sz="2000" b="0" kern="100" baseline="0" dirty="0">
                            <a:effectLst/>
                            <a:latin typeface="Times New Roman" panose="02020603050405020304" pitchFamily="18" charset="0"/>
                            <a:ea typeface="仓耳今楷03 W04" panose="02020400000000000000" pitchFamily="18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908591159"/>
                      </a:ext>
                    </a:extLst>
                  </a:tr>
                  <a:tr h="478752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CN" sz="2000" b="0" kern="100" baseline="0" dirty="0">
                              <a:effectLst/>
                              <a:latin typeface="Times New Roman" panose="02020603050405020304" pitchFamily="18" charset="0"/>
                              <a:ea typeface="仓耳今楷03 W04" panose="02020400000000000000" pitchFamily="18" charset="-122"/>
                              <a:cs typeface="Times New Roman" panose="02020603050405020304" pitchFamily="18" charset="0"/>
                            </a:rPr>
                            <a:t>AQP</a:t>
                          </a:r>
                          <a:endParaRPr lang="zh-CN" sz="2000" b="0" kern="100" baseline="0" dirty="0">
                            <a:effectLst/>
                            <a:latin typeface="Times New Roman" panose="02020603050405020304" pitchFamily="18" charset="0"/>
                            <a:ea typeface="仓耳今楷03 W04" panose="02020400000000000000" pitchFamily="18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2000" b="0" kern="100" baseline="0" dirty="0">
                              <a:effectLst/>
                              <a:latin typeface="Times New Roman" panose="02020603050405020304" pitchFamily="18" charset="0"/>
                              <a:ea typeface="仓耳今楷03 W04" panose="02020400000000000000" pitchFamily="18" charset="-122"/>
                            </a:rPr>
                            <a:t>安庆市范围内电力源的贡献</a:t>
                          </a:r>
                          <a:endParaRPr lang="zh-CN" altLang="zh-CN" sz="2000" b="0" kern="100" baseline="0" dirty="0">
                            <a:effectLst/>
                            <a:latin typeface="Times New Roman" panose="02020603050405020304" pitchFamily="18" charset="0"/>
                            <a:ea typeface="仓耳今楷03 W04" panose="02020400000000000000" pitchFamily="18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371948891"/>
                      </a:ext>
                    </a:extLst>
                  </a:tr>
                  <a:tr h="478752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CN" sz="2000" b="0" kern="100" baseline="0" dirty="0">
                              <a:effectLst/>
                              <a:latin typeface="Times New Roman" panose="02020603050405020304" pitchFamily="18" charset="0"/>
                              <a:ea typeface="仓耳今楷03 W04" panose="02020400000000000000" pitchFamily="18" charset="-122"/>
                            </a:rPr>
                            <a:t>OTH</a:t>
                          </a:r>
                          <a:endParaRPr lang="zh-CN" sz="2000" b="0" kern="100" baseline="0" dirty="0">
                            <a:effectLst/>
                            <a:latin typeface="Times New Roman" panose="02020603050405020304" pitchFamily="18" charset="0"/>
                            <a:ea typeface="仓耳今楷03 W04" panose="02020400000000000000" pitchFamily="18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CN" sz="2000" b="0" kern="100" baseline="0" dirty="0">
                              <a:effectLst/>
                              <a:latin typeface="Times New Roman" panose="02020603050405020304" pitchFamily="18" charset="0"/>
                              <a:ea typeface="仓耳今楷03 W04" panose="02020400000000000000" pitchFamily="18" charset="-122"/>
                            </a:rPr>
                            <a:t>D03</a:t>
                          </a:r>
                          <a:r>
                            <a:rPr lang="zh-CN" altLang="en-US" sz="2000" b="0" kern="100" baseline="0" dirty="0">
                              <a:effectLst/>
                              <a:latin typeface="Times New Roman" panose="02020603050405020304" pitchFamily="18" charset="0"/>
                              <a:ea typeface="仓耳今楷03 W04" panose="02020400000000000000" pitchFamily="18" charset="-122"/>
                            </a:rPr>
                            <a:t>网格中安庆市以外范围全部源的贡献</a:t>
                          </a:r>
                          <a:endParaRPr lang="zh-CN" sz="2000" b="0" kern="100" baseline="0" dirty="0">
                            <a:effectLst/>
                            <a:latin typeface="Times New Roman" panose="02020603050405020304" pitchFamily="18" charset="0"/>
                            <a:ea typeface="仓耳今楷03 W04" panose="02020400000000000000" pitchFamily="18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481414840"/>
                      </a:ext>
                    </a:extLst>
                  </a:tr>
                  <a:tr h="478752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CN" sz="2000" b="0" kern="100" baseline="0" dirty="0">
                              <a:effectLst/>
                              <a:latin typeface="Times New Roman" panose="02020603050405020304" pitchFamily="18" charset="0"/>
                              <a:ea typeface="仓耳今楷03 W04" panose="02020400000000000000" pitchFamily="18" charset="-122"/>
                            </a:rPr>
                            <a:t>BCO</a:t>
                          </a:r>
                          <a:endParaRPr lang="zh-CN" sz="2000" b="0" kern="100" baseline="0" dirty="0">
                            <a:effectLst/>
                            <a:latin typeface="Times New Roman" panose="02020603050405020304" pitchFamily="18" charset="0"/>
                            <a:ea typeface="仓耳今楷03 W04" panose="02020400000000000000" pitchFamily="18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CN" sz="2000" b="0" kern="100" baseline="0" dirty="0">
                              <a:effectLst/>
                              <a:latin typeface="Times New Roman" panose="02020603050405020304" pitchFamily="18" charset="0"/>
                              <a:ea typeface="仓耳今楷03 W04" panose="02020400000000000000" pitchFamily="18" charset="-122"/>
                            </a:rPr>
                            <a:t>D03</a:t>
                          </a:r>
                          <a:r>
                            <a:rPr lang="zh-CN" altLang="en-US" sz="2000" b="0" kern="100" baseline="0" dirty="0">
                              <a:effectLst/>
                              <a:latin typeface="Times New Roman" panose="02020603050405020304" pitchFamily="18" charset="0"/>
                              <a:ea typeface="仓耳今楷03 W04" panose="02020400000000000000" pitchFamily="18" charset="-122"/>
                            </a:rPr>
                            <a:t>网格边界的贡献（由</a:t>
                          </a:r>
                          <a:r>
                            <a:rPr lang="en-US" altLang="zh-CN" sz="2000" b="0" kern="100" baseline="0" dirty="0">
                              <a:effectLst/>
                              <a:latin typeface="Times New Roman" panose="02020603050405020304" pitchFamily="18" charset="0"/>
                              <a:ea typeface="仓耳今楷03 W04" panose="02020400000000000000" pitchFamily="18" charset="-122"/>
                            </a:rPr>
                            <a:t>D02</a:t>
                          </a:r>
                          <a:r>
                            <a:rPr lang="zh-CN" altLang="en-US" sz="2000" b="0" kern="100" baseline="0" dirty="0">
                              <a:effectLst/>
                              <a:latin typeface="Times New Roman" panose="02020603050405020304" pitchFamily="18" charset="0"/>
                              <a:ea typeface="仓耳今楷03 W04" panose="02020400000000000000" pitchFamily="18" charset="-122"/>
                            </a:rPr>
                            <a:t>提供）</a:t>
                          </a:r>
                          <a:endParaRPr lang="zh-CN" sz="2000" b="0" kern="100" baseline="0" dirty="0">
                            <a:effectLst/>
                            <a:latin typeface="Times New Roman" panose="02020603050405020304" pitchFamily="18" charset="0"/>
                            <a:ea typeface="仓耳今楷03 W04" panose="02020400000000000000" pitchFamily="18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909939996"/>
                      </a:ext>
                    </a:extLst>
                  </a:tr>
                  <a:tr h="478752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CN" sz="2000" b="0" kern="100" baseline="0" dirty="0">
                              <a:effectLst/>
                              <a:latin typeface="Times New Roman" panose="02020603050405020304" pitchFamily="18" charset="0"/>
                              <a:ea typeface="仓耳今楷03 W04" panose="02020400000000000000" pitchFamily="18" charset="-122"/>
                            </a:rPr>
                            <a:t>ICO</a:t>
                          </a:r>
                          <a:endParaRPr lang="zh-CN" sz="2000" b="0" kern="100" baseline="0" dirty="0">
                            <a:effectLst/>
                            <a:latin typeface="Times New Roman" panose="02020603050405020304" pitchFamily="18" charset="0"/>
                            <a:ea typeface="仓耳今楷03 W04" panose="02020400000000000000" pitchFamily="18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zh-CN" altLang="en-US" sz="2000" b="0" kern="100" baseline="0" dirty="0">
                              <a:effectLst/>
                              <a:latin typeface="Times New Roman" panose="02020603050405020304" pitchFamily="18" charset="0"/>
                              <a:ea typeface="仓耳今楷03 W04" panose="02020400000000000000" pitchFamily="18" charset="-122"/>
                              <a:cs typeface="Times New Roman" panose="02020603050405020304" pitchFamily="18" charset="0"/>
                            </a:rPr>
                            <a:t>模型初始的贡献</a:t>
                          </a:r>
                          <a:endParaRPr lang="zh-CN" sz="2000" b="0" kern="100" baseline="0" dirty="0">
                            <a:effectLst/>
                            <a:latin typeface="Times New Roman" panose="02020603050405020304" pitchFamily="18" charset="0"/>
                            <a:ea typeface="仓耳今楷03 W04" panose="02020400000000000000" pitchFamily="18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843858499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9149311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>
            <a:extLst>
              <a:ext uri="{FF2B5EF4-FFF2-40B4-BE49-F238E27FC236}">
                <a16:creationId xmlns:a16="http://schemas.microsoft.com/office/drawing/2014/main" id="{577DF815-EF55-886C-1111-C62E9DBDEAE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546" b="8830"/>
          <a:stretch/>
        </p:blipFill>
        <p:spPr>
          <a:xfrm>
            <a:off x="9815333" y="0"/>
            <a:ext cx="2376667" cy="734513"/>
          </a:xfrm>
          <a:prstGeom prst="rect">
            <a:avLst/>
          </a:prstGeom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5DE4408B-14DA-5A85-1BCC-9CAEE5192C15}"/>
              </a:ext>
            </a:extLst>
          </p:cNvPr>
          <p:cNvSpPr/>
          <p:nvPr/>
        </p:nvSpPr>
        <p:spPr>
          <a:xfrm>
            <a:off x="0" y="734513"/>
            <a:ext cx="12192000" cy="62321"/>
          </a:xfrm>
          <a:prstGeom prst="rect">
            <a:avLst/>
          </a:prstGeom>
          <a:gradFill flip="none" rotWithShape="1">
            <a:gsLst>
              <a:gs pos="35000">
                <a:srgbClr val="014924"/>
              </a:gs>
              <a:gs pos="0">
                <a:srgbClr val="014924"/>
              </a:gs>
              <a:gs pos="59000">
                <a:srgbClr val="014924">
                  <a:alpha val="95000"/>
                </a:srgbClr>
              </a:gs>
              <a:gs pos="77000">
                <a:srgbClr val="014924">
                  <a:alpha val="70000"/>
                </a:srgbClr>
              </a:gs>
              <a:gs pos="100000">
                <a:srgbClr val="014924">
                  <a:alpha val="6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9A380BA4-360B-6836-876A-343C8E6A80DB}"/>
              </a:ext>
            </a:extLst>
          </p:cNvPr>
          <p:cNvSpPr txBox="1"/>
          <p:nvPr/>
        </p:nvSpPr>
        <p:spPr>
          <a:xfrm>
            <a:off x="1951809" y="149738"/>
            <a:ext cx="828838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200" kern="100" dirty="0">
                <a:latin typeface="仓耳今楷03 W04" panose="02020400000000000000" pitchFamily="18" charset="-122"/>
                <a:ea typeface="仓耳今楷03 W04" panose="02020400000000000000" pitchFamily="18" charset="-122"/>
                <a:cs typeface="Times New Roman" panose="02020603050405020304" pitchFamily="18" charset="0"/>
              </a:rPr>
              <a:t>O</a:t>
            </a:r>
            <a:r>
              <a:rPr lang="en-US" altLang="zh-CN" sz="3200" kern="100" baseline="-25000" dirty="0">
                <a:latin typeface="仓耳今楷03 W04" panose="02020400000000000000" pitchFamily="18" charset="-122"/>
                <a:ea typeface="仓耳今楷03 W04" panose="02020400000000000000" pitchFamily="18" charset="-122"/>
                <a:cs typeface="Times New Roman" panose="02020603050405020304" pitchFamily="18" charset="0"/>
              </a:rPr>
              <a:t>3</a:t>
            </a:r>
            <a:r>
              <a:rPr lang="zh-CN" altLang="en-US" sz="3200" kern="100" dirty="0">
                <a:latin typeface="仓耳今楷03 W04" panose="02020400000000000000" pitchFamily="18" charset="-122"/>
                <a:ea typeface="仓耳今楷03 W04" panose="02020400000000000000" pitchFamily="18" charset="-122"/>
                <a:cs typeface="Times New Roman" panose="02020603050405020304" pitchFamily="18" charset="0"/>
              </a:rPr>
              <a:t>与</a:t>
            </a:r>
            <a:r>
              <a:rPr lang="en-US" altLang="zh-CN" sz="3200" kern="100" dirty="0">
                <a:latin typeface="仓耳今楷03 W04" panose="02020400000000000000" pitchFamily="18" charset="-122"/>
                <a:ea typeface="仓耳今楷03 W04" panose="02020400000000000000" pitchFamily="18" charset="-122"/>
                <a:cs typeface="Times New Roman" panose="02020603050405020304" pitchFamily="18" charset="0"/>
              </a:rPr>
              <a:t>PM</a:t>
            </a:r>
            <a:r>
              <a:rPr lang="en-US" altLang="zh-CN" sz="3200" kern="100" baseline="-25000" dirty="0">
                <a:latin typeface="仓耳今楷03 W04" panose="02020400000000000000" pitchFamily="18" charset="-122"/>
                <a:ea typeface="仓耳今楷03 W04" panose="02020400000000000000" pitchFamily="18" charset="-122"/>
                <a:cs typeface="Times New Roman" panose="02020603050405020304" pitchFamily="18" charset="0"/>
              </a:rPr>
              <a:t>2.5</a:t>
            </a:r>
            <a:r>
              <a:rPr lang="zh-CN" altLang="en-US" sz="3200" kern="100" dirty="0">
                <a:latin typeface="仓耳今楷03 W04" panose="02020400000000000000" pitchFamily="18" charset="-122"/>
                <a:ea typeface="仓耳今楷03 W04" panose="02020400000000000000" pitchFamily="18" charset="-122"/>
                <a:cs typeface="Times New Roman" panose="02020603050405020304" pitchFamily="18" charset="0"/>
              </a:rPr>
              <a:t>的源解析</a:t>
            </a:r>
            <a:endParaRPr lang="zh-CN" altLang="en-US" sz="3200" dirty="0"/>
          </a:p>
        </p:txBody>
      </p:sp>
      <p:sp>
        <p:nvSpPr>
          <p:cNvPr id="8" name="灯片编号占位符 9">
            <a:extLst>
              <a:ext uri="{FF2B5EF4-FFF2-40B4-BE49-F238E27FC236}">
                <a16:creationId xmlns:a16="http://schemas.microsoft.com/office/drawing/2014/main" id="{E7886FFB-0738-DC0A-5163-E8C3FD9FC5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26961" y="6374271"/>
            <a:ext cx="763788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635508-54A0-4FB0-A4C5-6467DE85E92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BF5CF18B-6B3A-4386-8138-BC8845CC5E1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00" y="1684261"/>
            <a:ext cx="5760000" cy="2372054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8820D670-E155-4BC7-9C2F-D24EBE02F03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00" y="4097095"/>
            <a:ext cx="5760000" cy="2642301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B9278B82-E35A-47A5-8FC8-4FBCD8BA130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0749" y="4097095"/>
            <a:ext cx="5760000" cy="2642301"/>
          </a:xfrm>
          <a:prstGeom prst="rect">
            <a:avLst/>
          </a:prstGeom>
        </p:spPr>
      </p:pic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8BD835CE-77D7-4FBD-9CE4-860F54F9BB4A}"/>
              </a:ext>
            </a:extLst>
          </p:cNvPr>
          <p:cNvSpPr/>
          <p:nvPr/>
        </p:nvSpPr>
        <p:spPr>
          <a:xfrm>
            <a:off x="2705705" y="1142892"/>
            <a:ext cx="1148443" cy="418827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 w="285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kern="100" dirty="0">
                <a:solidFill>
                  <a:schemeClr val="tx1"/>
                </a:solidFill>
                <a:latin typeface="仓耳今楷03 W04" panose="02020400000000000000" pitchFamily="18" charset="-122"/>
                <a:ea typeface="仓耳今楷03 W04" panose="02020400000000000000" pitchFamily="18" charset="-122"/>
                <a:cs typeface="Times New Roman" panose="02020603050405020304" pitchFamily="18" charset="0"/>
              </a:rPr>
              <a:t>O</a:t>
            </a:r>
            <a:r>
              <a:rPr lang="en-US" altLang="zh-CN" kern="100" baseline="-25000" dirty="0">
                <a:solidFill>
                  <a:schemeClr val="tx1"/>
                </a:solidFill>
                <a:latin typeface="仓耳今楷03 W04" panose="02020400000000000000" pitchFamily="18" charset="-122"/>
                <a:ea typeface="仓耳今楷03 W04" panose="02020400000000000000" pitchFamily="18" charset="-122"/>
                <a:cs typeface="Times New Roman" panose="02020603050405020304" pitchFamily="18" charset="0"/>
              </a:rPr>
              <a:t>3</a:t>
            </a: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ECC89AF5-592A-43A3-8EC1-CA3EA183A3B7}"/>
              </a:ext>
            </a:extLst>
          </p:cNvPr>
          <p:cNvSpPr/>
          <p:nvPr/>
        </p:nvSpPr>
        <p:spPr>
          <a:xfrm>
            <a:off x="8536527" y="985511"/>
            <a:ext cx="1148443" cy="418827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 w="285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kern="100" dirty="0">
                <a:solidFill>
                  <a:schemeClr val="tx1"/>
                </a:solidFill>
                <a:latin typeface="仓耳今楷03 W04" panose="02020400000000000000" pitchFamily="18" charset="-122"/>
                <a:ea typeface="仓耳今楷03 W04" panose="02020400000000000000" pitchFamily="18" charset="-122"/>
                <a:cs typeface="Times New Roman" panose="02020603050405020304" pitchFamily="18" charset="0"/>
              </a:rPr>
              <a:t>PM</a:t>
            </a:r>
            <a:r>
              <a:rPr lang="en-US" altLang="zh-CN" kern="100" baseline="-25000" dirty="0">
                <a:solidFill>
                  <a:schemeClr val="tx1"/>
                </a:solidFill>
                <a:latin typeface="仓耳今楷03 W04" panose="02020400000000000000" pitchFamily="18" charset="-122"/>
                <a:ea typeface="仓耳今楷03 W04" panose="02020400000000000000" pitchFamily="18" charset="-122"/>
                <a:cs typeface="Times New Roman" panose="02020603050405020304" pitchFamily="18" charset="0"/>
              </a:rPr>
              <a:t>2.5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47710175-4B68-4325-B790-0EB6C11DA0B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0748" y="1684261"/>
            <a:ext cx="5760000" cy="2405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0861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>
            <a:extLst>
              <a:ext uri="{FF2B5EF4-FFF2-40B4-BE49-F238E27FC236}">
                <a16:creationId xmlns:a16="http://schemas.microsoft.com/office/drawing/2014/main" id="{577DF815-EF55-886C-1111-C62E9DBDEAE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546" b="8830"/>
          <a:stretch/>
        </p:blipFill>
        <p:spPr>
          <a:xfrm>
            <a:off x="9815333" y="0"/>
            <a:ext cx="2376667" cy="734513"/>
          </a:xfrm>
          <a:prstGeom prst="rect">
            <a:avLst/>
          </a:prstGeom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5DE4408B-14DA-5A85-1BCC-9CAEE5192C15}"/>
              </a:ext>
            </a:extLst>
          </p:cNvPr>
          <p:cNvSpPr/>
          <p:nvPr/>
        </p:nvSpPr>
        <p:spPr>
          <a:xfrm>
            <a:off x="0" y="734513"/>
            <a:ext cx="12192000" cy="62321"/>
          </a:xfrm>
          <a:prstGeom prst="rect">
            <a:avLst/>
          </a:prstGeom>
          <a:gradFill flip="none" rotWithShape="1">
            <a:gsLst>
              <a:gs pos="35000">
                <a:srgbClr val="014924"/>
              </a:gs>
              <a:gs pos="0">
                <a:srgbClr val="014924"/>
              </a:gs>
              <a:gs pos="59000">
                <a:srgbClr val="014924">
                  <a:alpha val="95000"/>
                </a:srgbClr>
              </a:gs>
              <a:gs pos="77000">
                <a:srgbClr val="014924">
                  <a:alpha val="70000"/>
                </a:srgbClr>
              </a:gs>
              <a:gs pos="100000">
                <a:srgbClr val="014924">
                  <a:alpha val="6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9A380BA4-360B-6836-876A-343C8E6A80DB}"/>
              </a:ext>
            </a:extLst>
          </p:cNvPr>
          <p:cNvSpPr txBox="1"/>
          <p:nvPr/>
        </p:nvSpPr>
        <p:spPr>
          <a:xfrm>
            <a:off x="4419774" y="74869"/>
            <a:ext cx="33524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kern="100" dirty="0">
                <a:latin typeface="仓耳今楷03 W04" panose="02020400000000000000" pitchFamily="18" charset="-122"/>
                <a:ea typeface="仓耳今楷03 W04" panose="02020400000000000000" pitchFamily="18" charset="-122"/>
                <a:cs typeface="Times New Roman" panose="02020603050405020304" pitchFamily="18" charset="0"/>
              </a:rPr>
              <a:t>6</a:t>
            </a:r>
            <a:r>
              <a:rPr lang="zh-CN" altLang="en-US" sz="3200" kern="100" dirty="0">
                <a:latin typeface="仓耳今楷03 W04" panose="02020400000000000000" pitchFamily="18" charset="-122"/>
                <a:ea typeface="仓耳今楷03 W04" panose="02020400000000000000" pitchFamily="18" charset="-122"/>
                <a:cs typeface="Times New Roman" panose="02020603050405020304" pitchFamily="18" charset="0"/>
              </a:rPr>
              <a:t>月模拟消耗统计</a:t>
            </a:r>
            <a:endParaRPr lang="zh-CN" altLang="en-US" sz="32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F0A6DF2-D501-0FA7-BCA8-BE0BCFF528D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00" t="7091"/>
          <a:stretch/>
        </p:blipFill>
        <p:spPr>
          <a:xfrm>
            <a:off x="254724" y="1074693"/>
            <a:ext cx="5313614" cy="5048794"/>
          </a:xfrm>
          <a:prstGeom prst="rect">
            <a:avLst/>
          </a:prstGeom>
        </p:spPr>
      </p:pic>
      <p:graphicFrame>
        <p:nvGraphicFramePr>
          <p:cNvPr id="2" name="表格 4">
            <a:extLst>
              <a:ext uri="{FF2B5EF4-FFF2-40B4-BE49-F238E27FC236}">
                <a16:creationId xmlns:a16="http://schemas.microsoft.com/office/drawing/2014/main" id="{77640292-684B-2DB6-F319-F67BB055E0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727421"/>
              </p:ext>
            </p:extLst>
          </p:nvPr>
        </p:nvGraphicFramePr>
        <p:xfrm>
          <a:off x="5913118" y="1591696"/>
          <a:ext cx="5632273" cy="39559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91491">
                  <a:extLst>
                    <a:ext uri="{9D8B030D-6E8A-4147-A177-3AD203B41FA5}">
                      <a16:colId xmlns:a16="http://schemas.microsoft.com/office/drawing/2014/main" val="172546111"/>
                    </a:ext>
                  </a:extLst>
                </a:gridCol>
                <a:gridCol w="1025435">
                  <a:extLst>
                    <a:ext uri="{9D8B030D-6E8A-4147-A177-3AD203B41FA5}">
                      <a16:colId xmlns:a16="http://schemas.microsoft.com/office/drawing/2014/main" val="1725294305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224134146"/>
                    </a:ext>
                  </a:extLst>
                </a:gridCol>
                <a:gridCol w="974492">
                  <a:extLst>
                    <a:ext uri="{9D8B030D-6E8A-4147-A177-3AD203B41FA5}">
                      <a16:colId xmlns:a16="http://schemas.microsoft.com/office/drawing/2014/main" val="4105376576"/>
                    </a:ext>
                  </a:extLst>
                </a:gridCol>
                <a:gridCol w="1126455">
                  <a:extLst>
                    <a:ext uri="{9D8B030D-6E8A-4147-A177-3AD203B41FA5}">
                      <a16:colId xmlns:a16="http://schemas.microsoft.com/office/drawing/2014/main" val="3339895134"/>
                    </a:ext>
                  </a:extLst>
                </a:gridCol>
              </a:tblGrid>
              <a:tr h="608308">
                <a:tc>
                  <a:txBody>
                    <a:bodyPr/>
                    <a:lstStyle/>
                    <a:p>
                      <a:pPr algn="ctr"/>
                      <a:r>
                        <a:rPr lang="zh-CN" altLang="en-US" baseline="0" dirty="0"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阶段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aseline="0" dirty="0"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节点数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aseline="0" dirty="0"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核数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baseline="0" dirty="0">
                          <a:latin typeface="Times New Roman" panose="02020603050405020304" pitchFamily="18" charset="0"/>
                          <a:ea typeface="+mn-ea"/>
                        </a:rPr>
                        <a:t>时长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baseline="0" dirty="0">
                          <a:latin typeface="Times New Roman" panose="02020603050405020304" pitchFamily="18" charset="0"/>
                          <a:ea typeface="+mn-ea"/>
                        </a:rPr>
                        <a:t>消耗核时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03049151"/>
                  </a:ext>
                </a:extLst>
              </a:tr>
              <a:tr h="608308"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WRF</a:t>
                      </a:r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2×14</a:t>
                      </a:r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48×14</a:t>
                      </a:r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aseline="0" dirty="0">
                          <a:latin typeface="Times New Roman" panose="02020603050405020304" pitchFamily="18" charset="0"/>
                          <a:ea typeface="+mn-ea"/>
                        </a:rPr>
                        <a:t>~2h</a:t>
                      </a:r>
                      <a:endParaRPr lang="zh-CN" altLang="en-US" baseline="0" dirty="0">
                        <a:latin typeface="Times New Roman" panose="02020603050405020304" pitchFamily="18" charset="0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aseline="0" dirty="0">
                          <a:latin typeface="Times New Roman" panose="02020603050405020304" pitchFamily="18" charset="0"/>
                          <a:ea typeface="+mn-ea"/>
                        </a:rPr>
                        <a:t>~1300</a:t>
                      </a:r>
                      <a:endParaRPr lang="zh-CN" altLang="en-US" baseline="0" dirty="0">
                        <a:latin typeface="Times New Roman" panose="02020603050405020304" pitchFamily="18" charset="0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20958601"/>
                  </a:ext>
                </a:extLst>
              </a:tr>
              <a:tr h="608308"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CMAQ_D01</a:t>
                      </a:r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15</a:t>
                      </a:r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360</a:t>
                      </a:r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4.23</a:t>
                      </a:r>
                      <a:r>
                        <a:rPr lang="zh-CN" altLang="en-US" b="1" baseline="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↓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1522.8</a:t>
                      </a:r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6139027"/>
                  </a:ext>
                </a:extLst>
              </a:tr>
              <a:tr h="608308"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CMAQ_D02</a:t>
                      </a:r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15</a:t>
                      </a:r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360</a:t>
                      </a:r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6.34</a:t>
                      </a:r>
                      <a:r>
                        <a:rPr lang="zh-CN" altLang="en-US" b="1" baseline="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+mn-ea"/>
                        </a:rPr>
                        <a:t>↓</a:t>
                      </a:r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2282.4</a:t>
                      </a:r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76637798"/>
                  </a:ext>
                </a:extLst>
              </a:tr>
              <a:tr h="608308"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CMAQ_D03</a:t>
                      </a:r>
                    </a:p>
                    <a:p>
                      <a:pPr algn="ctr"/>
                      <a:r>
                        <a:rPr lang="en-US" altLang="zh-CN" baseline="0" dirty="0"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With</a:t>
                      </a:r>
                    </a:p>
                    <a:p>
                      <a:pPr algn="ctr"/>
                      <a:r>
                        <a:rPr lang="en-US" altLang="zh-CN" baseline="0" dirty="0"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PA &amp; ISAM</a:t>
                      </a:r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15</a:t>
                      </a:r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360</a:t>
                      </a:r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55.29</a:t>
                      </a:r>
                      <a:r>
                        <a:rPr lang="zh-CN" altLang="en-US" b="1" baseline="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19904.4</a:t>
                      </a:r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05499514"/>
                  </a:ext>
                </a:extLst>
              </a:tr>
              <a:tr h="608308">
                <a:tc>
                  <a:txBody>
                    <a:bodyPr/>
                    <a:lstStyle/>
                    <a:p>
                      <a:pPr algn="ctr"/>
                      <a:r>
                        <a:rPr lang="zh-CN" altLang="en-US" baseline="0" dirty="0"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合计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-</a:t>
                      </a:r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-</a:t>
                      </a:r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-</a:t>
                      </a:r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25010</a:t>
                      </a:r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03596245"/>
                  </a:ext>
                </a:extLst>
              </a:tr>
            </a:tbl>
          </a:graphicData>
        </a:graphic>
      </p:graphicFrame>
      <p:sp>
        <p:nvSpPr>
          <p:cNvPr id="6" name="灯片编号占位符 9">
            <a:extLst>
              <a:ext uri="{FF2B5EF4-FFF2-40B4-BE49-F238E27FC236}">
                <a16:creationId xmlns:a16="http://schemas.microsoft.com/office/drawing/2014/main" id="{14B71F75-D84F-B85E-0568-A272622CE8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26961" y="6374271"/>
            <a:ext cx="763788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635508-54A0-4FB0-A4C5-6467DE85E92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417189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>
            <a:extLst>
              <a:ext uri="{FF2B5EF4-FFF2-40B4-BE49-F238E27FC236}">
                <a16:creationId xmlns:a16="http://schemas.microsoft.com/office/drawing/2014/main" id="{577DF815-EF55-886C-1111-C62E9DBDEAE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546" b="8830"/>
          <a:stretch/>
        </p:blipFill>
        <p:spPr>
          <a:xfrm>
            <a:off x="9815333" y="0"/>
            <a:ext cx="2376667" cy="734513"/>
          </a:xfrm>
          <a:prstGeom prst="rect">
            <a:avLst/>
          </a:prstGeom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5DE4408B-14DA-5A85-1BCC-9CAEE5192C15}"/>
              </a:ext>
            </a:extLst>
          </p:cNvPr>
          <p:cNvSpPr/>
          <p:nvPr/>
        </p:nvSpPr>
        <p:spPr>
          <a:xfrm>
            <a:off x="0" y="734513"/>
            <a:ext cx="12192000" cy="62321"/>
          </a:xfrm>
          <a:prstGeom prst="rect">
            <a:avLst/>
          </a:prstGeom>
          <a:gradFill flip="none" rotWithShape="1">
            <a:gsLst>
              <a:gs pos="35000">
                <a:srgbClr val="014924"/>
              </a:gs>
              <a:gs pos="0">
                <a:srgbClr val="014924"/>
              </a:gs>
              <a:gs pos="59000">
                <a:srgbClr val="014924">
                  <a:alpha val="95000"/>
                </a:srgbClr>
              </a:gs>
              <a:gs pos="77000">
                <a:srgbClr val="014924">
                  <a:alpha val="70000"/>
                </a:srgbClr>
              </a:gs>
              <a:gs pos="100000">
                <a:srgbClr val="014924">
                  <a:alpha val="6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9A380BA4-360B-6836-876A-343C8E6A80DB}"/>
              </a:ext>
            </a:extLst>
          </p:cNvPr>
          <p:cNvSpPr txBox="1"/>
          <p:nvPr/>
        </p:nvSpPr>
        <p:spPr>
          <a:xfrm>
            <a:off x="5150460" y="118577"/>
            <a:ext cx="189107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kern="100" dirty="0">
                <a:latin typeface="仓耳今楷03 W04" panose="02020400000000000000" pitchFamily="18" charset="-122"/>
                <a:ea typeface="仓耳今楷03 W04" panose="02020400000000000000" pitchFamily="18" charset="-122"/>
                <a:cs typeface="Times New Roman" panose="02020603050405020304" pitchFamily="18" charset="0"/>
              </a:rPr>
              <a:t>模型网格</a:t>
            </a:r>
            <a:endParaRPr lang="zh-CN" altLang="en-US" sz="32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F0A6DF2-D501-0FA7-BCA8-BE0BCFF528D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431" y="796834"/>
            <a:ext cx="11309781" cy="5760000"/>
          </a:xfrm>
          <a:prstGeom prst="rect">
            <a:avLst/>
          </a:prstGeom>
        </p:spPr>
      </p:pic>
      <p:sp>
        <p:nvSpPr>
          <p:cNvPr id="2" name="灯片编号占位符 9">
            <a:extLst>
              <a:ext uri="{FF2B5EF4-FFF2-40B4-BE49-F238E27FC236}">
                <a16:creationId xmlns:a16="http://schemas.microsoft.com/office/drawing/2014/main" id="{206B81C1-9E26-066E-C31A-8127C7060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26961" y="6374271"/>
            <a:ext cx="763788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635508-54A0-4FB0-A4C5-6467DE85E92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502831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2F7D882C-33BB-4A39-8151-80A10063E01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2318" y="4050622"/>
            <a:ext cx="5760000" cy="262981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977CA69-FF3D-4932-A21A-702081FDA5A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18" y="4035789"/>
            <a:ext cx="5760000" cy="259786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9E34498-FB26-4F11-AE65-30CA57FEE13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0201" y="1086679"/>
            <a:ext cx="5760000" cy="2619423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6C69D0D-4740-44D6-AD8A-E6678852876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18" y="1082155"/>
            <a:ext cx="5760000" cy="2609114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577DF815-EF55-886C-1111-C62E9DBDEAE7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546" b="8830"/>
          <a:stretch/>
        </p:blipFill>
        <p:spPr>
          <a:xfrm>
            <a:off x="9815333" y="0"/>
            <a:ext cx="2376667" cy="734513"/>
          </a:xfrm>
          <a:prstGeom prst="rect">
            <a:avLst/>
          </a:prstGeom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5DE4408B-14DA-5A85-1BCC-9CAEE5192C15}"/>
              </a:ext>
            </a:extLst>
          </p:cNvPr>
          <p:cNvSpPr/>
          <p:nvPr/>
        </p:nvSpPr>
        <p:spPr>
          <a:xfrm>
            <a:off x="0" y="734513"/>
            <a:ext cx="12192000" cy="62321"/>
          </a:xfrm>
          <a:prstGeom prst="rect">
            <a:avLst/>
          </a:prstGeom>
          <a:gradFill flip="none" rotWithShape="1">
            <a:gsLst>
              <a:gs pos="35000">
                <a:srgbClr val="014924"/>
              </a:gs>
              <a:gs pos="0">
                <a:srgbClr val="014924"/>
              </a:gs>
              <a:gs pos="59000">
                <a:srgbClr val="014924">
                  <a:alpha val="95000"/>
                </a:srgbClr>
              </a:gs>
              <a:gs pos="77000">
                <a:srgbClr val="014924">
                  <a:alpha val="70000"/>
                </a:srgbClr>
              </a:gs>
              <a:gs pos="100000">
                <a:srgbClr val="014924">
                  <a:alpha val="6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9A380BA4-360B-6836-876A-343C8E6A80DB}"/>
              </a:ext>
            </a:extLst>
          </p:cNvPr>
          <p:cNvSpPr txBox="1"/>
          <p:nvPr/>
        </p:nvSpPr>
        <p:spPr>
          <a:xfrm>
            <a:off x="4745841" y="149738"/>
            <a:ext cx="270031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kern="100" dirty="0">
                <a:latin typeface="仓耳今楷03 W04" panose="02020400000000000000" pitchFamily="18" charset="-122"/>
                <a:ea typeface="仓耳今楷03 W04" panose="02020400000000000000" pitchFamily="18" charset="-122"/>
                <a:cs typeface="Times New Roman" panose="02020603050405020304" pitchFamily="18" charset="0"/>
              </a:rPr>
              <a:t>模拟气象要素</a:t>
            </a:r>
            <a:endParaRPr lang="zh-CN" altLang="en-US" sz="3200" dirty="0"/>
          </a:p>
        </p:txBody>
      </p:sp>
      <p:sp>
        <p:nvSpPr>
          <p:cNvPr id="8" name="灯片编号占位符 9">
            <a:extLst>
              <a:ext uri="{FF2B5EF4-FFF2-40B4-BE49-F238E27FC236}">
                <a16:creationId xmlns:a16="http://schemas.microsoft.com/office/drawing/2014/main" id="{E7886FFB-0738-DC0A-5163-E8C3FD9FC5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26961" y="6374271"/>
            <a:ext cx="763788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635508-54A0-4FB0-A4C5-6467DE85E92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430DA3CC-F5E7-770D-EBC5-32027B395892}"/>
              </a:ext>
            </a:extLst>
          </p:cNvPr>
          <p:cNvSpPr/>
          <p:nvPr/>
        </p:nvSpPr>
        <p:spPr>
          <a:xfrm>
            <a:off x="2705705" y="828137"/>
            <a:ext cx="1148443" cy="418827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 w="285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kern="100" dirty="0">
                <a:solidFill>
                  <a:schemeClr val="tx1"/>
                </a:solidFill>
                <a:latin typeface="仓耳今楷03 W04" panose="02020400000000000000" pitchFamily="18" charset="-122"/>
                <a:ea typeface="仓耳今楷03 W04" panose="02020400000000000000" pitchFamily="18" charset="-122"/>
                <a:cs typeface="Times New Roman" panose="02020603050405020304" pitchFamily="18" charset="0"/>
              </a:rPr>
              <a:t>2m</a:t>
            </a:r>
            <a:r>
              <a:rPr lang="zh-CN" altLang="en-US" kern="100" dirty="0">
                <a:solidFill>
                  <a:schemeClr val="tx1"/>
                </a:solidFill>
                <a:latin typeface="仓耳今楷03 W04" panose="02020400000000000000" pitchFamily="18" charset="-122"/>
                <a:ea typeface="仓耳今楷03 W04" panose="02020400000000000000" pitchFamily="18" charset="-122"/>
                <a:cs typeface="Times New Roman" panose="02020603050405020304" pitchFamily="18" charset="0"/>
              </a:rPr>
              <a:t>气温</a:t>
            </a:r>
            <a:endParaRPr lang="en-US" altLang="zh-CN" kern="100" dirty="0">
              <a:solidFill>
                <a:schemeClr val="tx1"/>
              </a:solidFill>
              <a:latin typeface="仓耳今楷03 W04" panose="02020400000000000000" pitchFamily="18" charset="-122"/>
              <a:ea typeface="仓耳今楷03 W04" panose="02020400000000000000" pitchFamily="18" charset="-122"/>
              <a:cs typeface="Times New Roman" panose="02020603050405020304" pitchFamily="18" charset="0"/>
            </a:endParaRPr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2C01B900-0659-2404-D986-BE4842AA722E}"/>
              </a:ext>
            </a:extLst>
          </p:cNvPr>
          <p:cNvSpPr/>
          <p:nvPr/>
        </p:nvSpPr>
        <p:spPr>
          <a:xfrm>
            <a:off x="8465705" y="847192"/>
            <a:ext cx="1148443" cy="418827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 w="285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kern="100" dirty="0">
                <a:solidFill>
                  <a:schemeClr val="tx1"/>
                </a:solidFill>
                <a:latin typeface="仓耳今楷03 W04" panose="02020400000000000000" pitchFamily="18" charset="-122"/>
                <a:ea typeface="仓耳今楷03 W04" panose="02020400000000000000" pitchFamily="18" charset="-122"/>
                <a:cs typeface="Times New Roman" panose="02020603050405020304" pitchFamily="18" charset="0"/>
              </a:rPr>
              <a:t>相对湿度</a:t>
            </a:r>
            <a:endParaRPr lang="en-US" altLang="zh-CN" kern="100" dirty="0">
              <a:solidFill>
                <a:schemeClr val="tx1"/>
              </a:solidFill>
              <a:latin typeface="仓耳今楷03 W04" panose="02020400000000000000" pitchFamily="18" charset="-122"/>
              <a:ea typeface="仓耳今楷03 W04" panose="02020400000000000000" pitchFamily="18" charset="-122"/>
              <a:cs typeface="Times New Roman" panose="02020603050405020304" pitchFamily="18" charset="0"/>
            </a:endParaRPr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0C69F7AF-59BB-6A98-3961-4C2CA9A7ADCC}"/>
              </a:ext>
            </a:extLst>
          </p:cNvPr>
          <p:cNvSpPr/>
          <p:nvPr/>
        </p:nvSpPr>
        <p:spPr>
          <a:xfrm>
            <a:off x="2570721" y="3795095"/>
            <a:ext cx="1283427" cy="418827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 w="285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kern="100" dirty="0">
                <a:solidFill>
                  <a:schemeClr val="tx1"/>
                </a:solidFill>
                <a:latin typeface="仓耳今楷03 W04" panose="02020400000000000000" pitchFamily="18" charset="-122"/>
                <a:ea typeface="仓耳今楷03 W04" panose="02020400000000000000" pitchFamily="18" charset="-122"/>
                <a:cs typeface="Times New Roman" panose="02020603050405020304" pitchFamily="18" charset="0"/>
              </a:rPr>
              <a:t>城区气压</a:t>
            </a:r>
            <a:endParaRPr lang="en-US" altLang="zh-CN" kern="100" dirty="0">
              <a:solidFill>
                <a:schemeClr val="tx1"/>
              </a:solidFill>
              <a:latin typeface="仓耳今楷03 W04" panose="02020400000000000000" pitchFamily="18" charset="-122"/>
              <a:ea typeface="仓耳今楷03 W04" panose="02020400000000000000" pitchFamily="18" charset="-122"/>
              <a:cs typeface="Times New Roman" panose="02020603050405020304" pitchFamily="18" charset="0"/>
            </a:endParaRPr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B12A5BDB-72C7-79C1-3922-AFA4E33F8FBD}"/>
              </a:ext>
            </a:extLst>
          </p:cNvPr>
          <p:cNvSpPr/>
          <p:nvPr/>
        </p:nvSpPr>
        <p:spPr>
          <a:xfrm>
            <a:off x="8330721" y="3826376"/>
            <a:ext cx="1148443" cy="418827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 w="285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kern="100" dirty="0">
                <a:solidFill>
                  <a:schemeClr val="tx1"/>
                </a:solidFill>
                <a:latin typeface="仓耳今楷03 W04" panose="02020400000000000000" pitchFamily="18" charset="-122"/>
                <a:ea typeface="仓耳今楷03 W04" panose="02020400000000000000" pitchFamily="18" charset="-122"/>
                <a:cs typeface="Times New Roman" panose="02020603050405020304" pitchFamily="18" charset="0"/>
              </a:rPr>
              <a:t>10m</a:t>
            </a:r>
            <a:r>
              <a:rPr lang="zh-CN" altLang="en-US" kern="100" dirty="0">
                <a:solidFill>
                  <a:schemeClr val="tx1"/>
                </a:solidFill>
                <a:latin typeface="仓耳今楷03 W04" panose="02020400000000000000" pitchFamily="18" charset="-122"/>
                <a:ea typeface="仓耳今楷03 W04" panose="02020400000000000000" pitchFamily="18" charset="-122"/>
                <a:cs typeface="Times New Roman" panose="02020603050405020304" pitchFamily="18" charset="0"/>
              </a:rPr>
              <a:t>风速</a:t>
            </a:r>
            <a:endParaRPr lang="en-US" altLang="zh-CN" kern="100" dirty="0">
              <a:solidFill>
                <a:schemeClr val="tx1"/>
              </a:solidFill>
              <a:latin typeface="仓耳今楷03 W04" panose="02020400000000000000" pitchFamily="18" charset="-122"/>
              <a:ea typeface="仓耳今楷03 W04" panose="02020400000000000000" pitchFamily="18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49442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D891D1C-1947-47F4-9D36-89F73E65A3E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251" y="3986604"/>
            <a:ext cx="5760000" cy="261262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A5013A0-0D76-43E8-8B80-E426CF827EA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1251" y="3986604"/>
            <a:ext cx="5760000" cy="263438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57FE416D-E2A5-4FD2-A6EF-C6A2E8FD063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251" y="1085409"/>
            <a:ext cx="5760000" cy="261262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C5AFD9A0-B880-4AF4-8C11-E8E5A51377D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1251" y="1085409"/>
            <a:ext cx="5760000" cy="2634383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577DF815-EF55-886C-1111-C62E9DBDEAE7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546" b="8830"/>
          <a:stretch/>
        </p:blipFill>
        <p:spPr>
          <a:xfrm>
            <a:off x="9815333" y="0"/>
            <a:ext cx="2376667" cy="734513"/>
          </a:xfrm>
          <a:prstGeom prst="rect">
            <a:avLst/>
          </a:prstGeom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5DE4408B-14DA-5A85-1BCC-9CAEE5192C15}"/>
              </a:ext>
            </a:extLst>
          </p:cNvPr>
          <p:cNvSpPr/>
          <p:nvPr/>
        </p:nvSpPr>
        <p:spPr>
          <a:xfrm>
            <a:off x="0" y="734513"/>
            <a:ext cx="12192000" cy="62321"/>
          </a:xfrm>
          <a:prstGeom prst="rect">
            <a:avLst/>
          </a:prstGeom>
          <a:gradFill flip="none" rotWithShape="1">
            <a:gsLst>
              <a:gs pos="35000">
                <a:srgbClr val="014924"/>
              </a:gs>
              <a:gs pos="0">
                <a:srgbClr val="014924"/>
              </a:gs>
              <a:gs pos="59000">
                <a:srgbClr val="014924">
                  <a:alpha val="95000"/>
                </a:srgbClr>
              </a:gs>
              <a:gs pos="77000">
                <a:srgbClr val="014924">
                  <a:alpha val="70000"/>
                </a:srgbClr>
              </a:gs>
              <a:gs pos="100000">
                <a:srgbClr val="014924">
                  <a:alpha val="6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9A380BA4-360B-6836-876A-343C8E6A80DB}"/>
              </a:ext>
            </a:extLst>
          </p:cNvPr>
          <p:cNvSpPr txBox="1"/>
          <p:nvPr/>
        </p:nvSpPr>
        <p:spPr>
          <a:xfrm>
            <a:off x="4745841" y="149738"/>
            <a:ext cx="270031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kern="100" dirty="0">
                <a:latin typeface="仓耳今楷03 W04" panose="02020400000000000000" pitchFamily="18" charset="-122"/>
                <a:ea typeface="仓耳今楷03 W04" panose="02020400000000000000" pitchFamily="18" charset="-122"/>
                <a:cs typeface="Times New Roman" panose="02020603050405020304" pitchFamily="18" charset="0"/>
              </a:rPr>
              <a:t>模拟化学物种</a:t>
            </a:r>
            <a:endParaRPr lang="zh-CN" altLang="en-US" sz="3200" dirty="0"/>
          </a:p>
        </p:txBody>
      </p:sp>
      <p:sp>
        <p:nvSpPr>
          <p:cNvPr id="8" name="灯片编号占位符 9">
            <a:extLst>
              <a:ext uri="{FF2B5EF4-FFF2-40B4-BE49-F238E27FC236}">
                <a16:creationId xmlns:a16="http://schemas.microsoft.com/office/drawing/2014/main" id="{E7886FFB-0738-DC0A-5163-E8C3FD9FC5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26961" y="6374271"/>
            <a:ext cx="763788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635508-54A0-4FB0-A4C5-6467DE85E92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430DA3CC-F5E7-770D-EBC5-32027B395892}"/>
              </a:ext>
            </a:extLst>
          </p:cNvPr>
          <p:cNvSpPr/>
          <p:nvPr/>
        </p:nvSpPr>
        <p:spPr>
          <a:xfrm>
            <a:off x="2705705" y="828137"/>
            <a:ext cx="1148443" cy="418827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 w="285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kern="100" dirty="0">
                <a:solidFill>
                  <a:schemeClr val="tx1"/>
                </a:solidFill>
                <a:latin typeface="仓耳今楷03 W04" panose="02020400000000000000" pitchFamily="18" charset="-122"/>
                <a:ea typeface="仓耳今楷03 W04" panose="02020400000000000000" pitchFamily="18" charset="-122"/>
                <a:cs typeface="Times New Roman" panose="02020603050405020304" pitchFamily="18" charset="0"/>
              </a:rPr>
              <a:t>O</a:t>
            </a:r>
            <a:r>
              <a:rPr lang="en-US" altLang="zh-CN" kern="100" baseline="-25000" dirty="0">
                <a:solidFill>
                  <a:schemeClr val="tx1"/>
                </a:solidFill>
                <a:latin typeface="仓耳今楷03 W04" panose="02020400000000000000" pitchFamily="18" charset="-122"/>
                <a:ea typeface="仓耳今楷03 W04" panose="02020400000000000000" pitchFamily="18" charset="-122"/>
                <a:cs typeface="Times New Roman" panose="02020603050405020304" pitchFamily="18" charset="0"/>
              </a:rPr>
              <a:t>3</a:t>
            </a:r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2C01B900-0659-2404-D986-BE4842AA722E}"/>
              </a:ext>
            </a:extLst>
          </p:cNvPr>
          <p:cNvSpPr/>
          <p:nvPr/>
        </p:nvSpPr>
        <p:spPr>
          <a:xfrm>
            <a:off x="8465705" y="847192"/>
            <a:ext cx="1148443" cy="418827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 w="285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kern="100" dirty="0">
                <a:solidFill>
                  <a:schemeClr val="tx1"/>
                </a:solidFill>
                <a:latin typeface="仓耳今楷03 W04" panose="02020400000000000000" pitchFamily="18" charset="-122"/>
                <a:ea typeface="仓耳今楷03 W04" panose="02020400000000000000" pitchFamily="18" charset="-122"/>
                <a:cs typeface="Times New Roman" panose="02020603050405020304" pitchFamily="18" charset="0"/>
              </a:rPr>
              <a:t>NO</a:t>
            </a:r>
            <a:r>
              <a:rPr lang="en-US" altLang="zh-CN" kern="100" baseline="-25000" dirty="0">
                <a:solidFill>
                  <a:schemeClr val="tx1"/>
                </a:solidFill>
                <a:latin typeface="仓耳今楷03 W04" panose="02020400000000000000" pitchFamily="18" charset="-122"/>
                <a:ea typeface="仓耳今楷03 W04" panose="02020400000000000000" pitchFamily="18" charset="-122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F5E6CA1A-CF64-3EEB-CD7D-5B6FEF83B4D6}"/>
              </a:ext>
            </a:extLst>
          </p:cNvPr>
          <p:cNvSpPr/>
          <p:nvPr/>
        </p:nvSpPr>
        <p:spPr>
          <a:xfrm>
            <a:off x="2705705" y="3741555"/>
            <a:ext cx="1148443" cy="418827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 w="285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kern="100" dirty="0">
                <a:solidFill>
                  <a:schemeClr val="tx1"/>
                </a:solidFill>
                <a:latin typeface="仓耳今楷03 W04" panose="02020400000000000000" pitchFamily="18" charset="-122"/>
                <a:ea typeface="仓耳今楷03 W04" panose="02020400000000000000" pitchFamily="18" charset="-122"/>
                <a:cs typeface="Times New Roman" panose="02020603050405020304" pitchFamily="18" charset="0"/>
              </a:rPr>
              <a:t>PM</a:t>
            </a:r>
            <a:r>
              <a:rPr lang="en-US" altLang="zh-CN" kern="100" baseline="-25000" dirty="0">
                <a:solidFill>
                  <a:schemeClr val="tx1"/>
                </a:solidFill>
                <a:latin typeface="仓耳今楷03 W04" panose="02020400000000000000" pitchFamily="18" charset="-122"/>
                <a:ea typeface="仓耳今楷03 W04" panose="02020400000000000000" pitchFamily="18" charset="-122"/>
                <a:cs typeface="Times New Roman" panose="02020603050405020304" pitchFamily="18" charset="0"/>
              </a:rPr>
              <a:t>2.5</a:t>
            </a: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835A72EC-2C76-4617-9B8F-23E59E0E758D}"/>
              </a:ext>
            </a:extLst>
          </p:cNvPr>
          <p:cNvSpPr/>
          <p:nvPr/>
        </p:nvSpPr>
        <p:spPr>
          <a:xfrm>
            <a:off x="8465704" y="3741555"/>
            <a:ext cx="1148443" cy="418827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 w="285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kern="100" dirty="0">
                <a:solidFill>
                  <a:schemeClr val="tx1"/>
                </a:solidFill>
                <a:latin typeface="仓耳今楷03 W04" panose="02020400000000000000" pitchFamily="18" charset="-122"/>
                <a:ea typeface="仓耳今楷03 W04" panose="02020400000000000000" pitchFamily="18" charset="-122"/>
                <a:cs typeface="Times New Roman" panose="02020603050405020304" pitchFamily="18" charset="0"/>
              </a:rPr>
              <a:t>PM</a:t>
            </a:r>
            <a:r>
              <a:rPr lang="en-US" altLang="zh-CN" kern="100" baseline="-25000" dirty="0">
                <a:solidFill>
                  <a:schemeClr val="tx1"/>
                </a:solidFill>
                <a:latin typeface="仓耳今楷03 W04" panose="02020400000000000000" pitchFamily="18" charset="-122"/>
                <a:ea typeface="仓耳今楷03 W04" panose="02020400000000000000" pitchFamily="18" charset="-122"/>
                <a:cs typeface="Times New Roman" panose="02020603050405020304" pitchFamily="18" charset="0"/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33637922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>
            <a:extLst>
              <a:ext uri="{FF2B5EF4-FFF2-40B4-BE49-F238E27FC236}">
                <a16:creationId xmlns:a16="http://schemas.microsoft.com/office/drawing/2014/main" id="{577DF815-EF55-886C-1111-C62E9DBDEAE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546" b="8830"/>
          <a:stretch/>
        </p:blipFill>
        <p:spPr>
          <a:xfrm>
            <a:off x="9815333" y="0"/>
            <a:ext cx="2376667" cy="734513"/>
          </a:xfrm>
          <a:prstGeom prst="rect">
            <a:avLst/>
          </a:prstGeom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5DE4408B-14DA-5A85-1BCC-9CAEE5192C15}"/>
              </a:ext>
            </a:extLst>
          </p:cNvPr>
          <p:cNvSpPr/>
          <p:nvPr/>
        </p:nvSpPr>
        <p:spPr>
          <a:xfrm>
            <a:off x="0" y="734513"/>
            <a:ext cx="12192000" cy="62321"/>
          </a:xfrm>
          <a:prstGeom prst="rect">
            <a:avLst/>
          </a:prstGeom>
          <a:gradFill flip="none" rotWithShape="1">
            <a:gsLst>
              <a:gs pos="35000">
                <a:srgbClr val="014924"/>
              </a:gs>
              <a:gs pos="0">
                <a:srgbClr val="014924"/>
              </a:gs>
              <a:gs pos="59000">
                <a:srgbClr val="014924">
                  <a:alpha val="95000"/>
                </a:srgbClr>
              </a:gs>
              <a:gs pos="77000">
                <a:srgbClr val="014924">
                  <a:alpha val="70000"/>
                </a:srgbClr>
              </a:gs>
              <a:gs pos="100000">
                <a:srgbClr val="014924">
                  <a:alpha val="6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9A380BA4-360B-6836-876A-343C8E6A80DB}"/>
              </a:ext>
            </a:extLst>
          </p:cNvPr>
          <p:cNvSpPr txBox="1"/>
          <p:nvPr/>
        </p:nvSpPr>
        <p:spPr>
          <a:xfrm>
            <a:off x="4745841" y="149738"/>
            <a:ext cx="270031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kern="100" dirty="0">
                <a:latin typeface="仓耳今楷03 W04" panose="02020400000000000000" pitchFamily="18" charset="-122"/>
                <a:ea typeface="仓耳今楷03 W04" panose="02020400000000000000" pitchFamily="18" charset="-122"/>
                <a:cs typeface="Times New Roman" panose="02020603050405020304" pitchFamily="18" charset="0"/>
              </a:rPr>
              <a:t>模拟验证结果</a:t>
            </a:r>
            <a:endParaRPr lang="zh-CN" altLang="en-US" sz="3200" dirty="0"/>
          </a:p>
        </p:txBody>
      </p:sp>
      <p:sp>
        <p:nvSpPr>
          <p:cNvPr id="8" name="灯片编号占位符 9">
            <a:extLst>
              <a:ext uri="{FF2B5EF4-FFF2-40B4-BE49-F238E27FC236}">
                <a16:creationId xmlns:a16="http://schemas.microsoft.com/office/drawing/2014/main" id="{E7886FFB-0738-DC0A-5163-E8C3FD9FC5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26961" y="6374271"/>
            <a:ext cx="763788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635508-54A0-4FB0-A4C5-6467DE85E92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表格 1">
                <a:extLst>
                  <a:ext uri="{FF2B5EF4-FFF2-40B4-BE49-F238E27FC236}">
                    <a16:creationId xmlns:a16="http://schemas.microsoft.com/office/drawing/2014/main" id="{C37C9813-353A-7538-1D94-4FD29FDA5BB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887267"/>
                  </p:ext>
                </p:extLst>
              </p:nvPr>
            </p:nvGraphicFramePr>
            <p:xfrm>
              <a:off x="320045" y="1018748"/>
              <a:ext cx="10306592" cy="2649400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626326">
                      <a:extLst>
                        <a:ext uri="{9D8B030D-6E8A-4147-A177-3AD203B41FA5}">
                          <a16:colId xmlns:a16="http://schemas.microsoft.com/office/drawing/2014/main" val="1872284612"/>
                        </a:ext>
                      </a:extLst>
                    </a:gridCol>
                    <a:gridCol w="1446711">
                      <a:extLst>
                        <a:ext uri="{9D8B030D-6E8A-4147-A177-3AD203B41FA5}">
                          <a16:colId xmlns:a16="http://schemas.microsoft.com/office/drawing/2014/main" val="3566425970"/>
                        </a:ext>
                      </a:extLst>
                    </a:gridCol>
                    <a:gridCol w="1446711">
                      <a:extLst>
                        <a:ext uri="{9D8B030D-6E8A-4147-A177-3AD203B41FA5}">
                          <a16:colId xmlns:a16="http://schemas.microsoft.com/office/drawing/2014/main" val="193229048"/>
                        </a:ext>
                      </a:extLst>
                    </a:gridCol>
                    <a:gridCol w="1446711">
                      <a:extLst>
                        <a:ext uri="{9D8B030D-6E8A-4147-A177-3AD203B41FA5}">
                          <a16:colId xmlns:a16="http://schemas.microsoft.com/office/drawing/2014/main" val="3439593777"/>
                        </a:ext>
                      </a:extLst>
                    </a:gridCol>
                    <a:gridCol w="1446711">
                      <a:extLst>
                        <a:ext uri="{9D8B030D-6E8A-4147-A177-3AD203B41FA5}">
                          <a16:colId xmlns:a16="http://schemas.microsoft.com/office/drawing/2014/main" val="758999789"/>
                        </a:ext>
                      </a:extLst>
                    </a:gridCol>
                    <a:gridCol w="1446711">
                      <a:extLst>
                        <a:ext uri="{9D8B030D-6E8A-4147-A177-3AD203B41FA5}">
                          <a16:colId xmlns:a16="http://schemas.microsoft.com/office/drawing/2014/main" val="2334226923"/>
                        </a:ext>
                      </a:extLst>
                    </a:gridCol>
                    <a:gridCol w="1446711">
                      <a:extLst>
                        <a:ext uri="{9D8B030D-6E8A-4147-A177-3AD203B41FA5}">
                          <a16:colId xmlns:a16="http://schemas.microsoft.com/office/drawing/2014/main" val="1834722821"/>
                        </a:ext>
                      </a:extLst>
                    </a:gridCol>
                  </a:tblGrid>
                  <a:tr h="33016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zh-CN" altLang="en-US" sz="1400" kern="100" baseline="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气象</a:t>
                          </a:r>
                          <a:r>
                            <a:rPr lang="zh-CN" sz="1400" kern="100" baseline="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要素</a:t>
                          </a:r>
                          <a:endParaRPr lang="zh-CN" sz="1400" kern="100" baseline="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zh-CN" sz="1400" i="1" kern="100" baseline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400" kern="100" baseline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𝑶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zh-CN" sz="1400" kern="100" baseline="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zh-CN" sz="1400" i="1" kern="100" baseline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400" kern="100" baseline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𝑺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zh-CN" sz="1400" kern="100" baseline="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400" kern="100" baseline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MB</a:t>
                          </a:r>
                          <a:endParaRPr lang="zh-CN" sz="1400" kern="100" baseline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400" kern="100" baseline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R</a:t>
                          </a:r>
                          <a:endParaRPr lang="zh-CN" sz="1400" kern="100" baseline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400" kern="100" baseline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RMSE</a:t>
                          </a:r>
                          <a:endParaRPr lang="zh-CN" sz="1400" kern="100" baseline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400" kern="100" baseline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IOA</a:t>
                          </a:r>
                          <a:endParaRPr lang="zh-CN" sz="1400" kern="100" baseline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901655117"/>
                      </a:ext>
                    </a:extLst>
                  </a:tr>
                  <a:tr h="289905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zh-CN" sz="1400" kern="100" baseline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全市</a:t>
                          </a:r>
                          <a:r>
                            <a:rPr lang="en-US" sz="1400" kern="100" baseline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T2(</a:t>
                          </a:r>
                          <a:r>
                            <a:rPr lang="zh-CN" sz="1400" kern="100" baseline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℃</a:t>
                          </a:r>
                          <a:r>
                            <a:rPr lang="en-US" sz="1400" kern="100" baseline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)</a:t>
                          </a:r>
                          <a:endParaRPr lang="zh-CN" sz="1400" kern="100" baseline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CN" sz="1400" kern="100" baseline="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26.80</a:t>
                          </a:r>
                          <a:endParaRPr lang="zh-CN" sz="1400" kern="100" baseline="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CN" sz="1400" kern="100" baseline="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25.91</a:t>
                          </a:r>
                          <a:endParaRPr lang="zh-CN" sz="1400" kern="100" baseline="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CN" sz="1400" kern="100" baseline="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-0.90</a:t>
                          </a:r>
                          <a:endParaRPr lang="zh-CN" sz="1400" kern="100" baseline="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CN" sz="1400" kern="100" baseline="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0.89</a:t>
                          </a:r>
                          <a:endParaRPr lang="zh-CN" sz="1400" kern="100" baseline="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CN" sz="1400" kern="100" baseline="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1.86</a:t>
                          </a:r>
                          <a:endParaRPr lang="zh-CN" sz="1400" kern="100" baseline="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CN" sz="1400" kern="100" baseline="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0.92</a:t>
                          </a:r>
                          <a:endParaRPr lang="zh-CN" sz="1400" kern="100" baseline="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688952383"/>
                      </a:ext>
                    </a:extLst>
                  </a:tr>
                  <a:tr h="289905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zh-CN" sz="1400" kern="100" baseline="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城区</a:t>
                          </a:r>
                          <a:r>
                            <a:rPr lang="en-US" sz="1400" kern="100" baseline="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T2(</a:t>
                          </a:r>
                          <a:r>
                            <a:rPr lang="zh-CN" sz="1400" kern="100" baseline="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℃</a:t>
                          </a:r>
                          <a:r>
                            <a:rPr lang="en-US" sz="1400" kern="100" baseline="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)</a:t>
                          </a:r>
                          <a:endParaRPr lang="zh-CN" sz="1400" kern="100" baseline="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CN" sz="1400" kern="100" baseline="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26.79</a:t>
                          </a:r>
                          <a:endParaRPr lang="zh-CN" sz="1400" kern="100" baseline="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CN" sz="1400" kern="100" baseline="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27.05</a:t>
                          </a:r>
                          <a:endParaRPr lang="zh-CN" sz="1400" kern="100" baseline="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CN" sz="1400" kern="100" baseline="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0.26</a:t>
                          </a:r>
                          <a:endParaRPr lang="zh-CN" sz="1400" kern="100" baseline="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CN" sz="1400" kern="100" baseline="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0.81</a:t>
                          </a:r>
                          <a:endParaRPr lang="zh-CN" sz="1400" kern="100" baseline="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CN" sz="1400" kern="100" baseline="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2.10</a:t>
                          </a:r>
                          <a:endParaRPr lang="zh-CN" sz="1400" kern="100" baseline="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CN" sz="1400" kern="100" baseline="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0.90</a:t>
                          </a:r>
                          <a:endParaRPr lang="zh-CN" sz="1400" kern="100" baseline="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601993597"/>
                      </a:ext>
                    </a:extLst>
                  </a:tr>
                  <a:tr h="289905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zh-CN" sz="1400" kern="100" baseline="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全市</a:t>
                          </a:r>
                          <a:r>
                            <a:rPr lang="en-US" sz="1400" kern="100" baseline="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RH(%)</a:t>
                          </a:r>
                          <a:endParaRPr lang="zh-CN" sz="1400" kern="100" baseline="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CN" sz="1400" kern="100" baseline="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76.56</a:t>
                          </a:r>
                          <a:endParaRPr lang="zh-CN" sz="1400" kern="100" baseline="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CN" sz="1400" kern="100" baseline="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67.64</a:t>
                          </a:r>
                          <a:endParaRPr lang="zh-CN" sz="1400" kern="100" baseline="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CN" sz="1400" kern="100" baseline="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-8.92</a:t>
                          </a:r>
                          <a:endParaRPr lang="zh-CN" sz="1400" kern="100" baseline="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CN" sz="1400" kern="100" baseline="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0.87</a:t>
                          </a:r>
                          <a:endParaRPr lang="zh-CN" sz="1400" kern="100" baseline="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CN" sz="1400" kern="100" baseline="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12.72</a:t>
                          </a:r>
                          <a:endParaRPr lang="zh-CN" sz="1400" kern="100" baseline="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CN" sz="1400" kern="100" baseline="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0.85</a:t>
                          </a:r>
                          <a:endParaRPr lang="zh-CN" sz="1400" kern="100" baseline="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959088105"/>
                      </a:ext>
                    </a:extLst>
                  </a:tr>
                  <a:tr h="289905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zh-CN" sz="1400" kern="100" baseline="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城区</a:t>
                          </a:r>
                          <a:r>
                            <a:rPr lang="en-US" sz="1400" kern="100" baseline="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RH(%)</a:t>
                          </a:r>
                          <a:endParaRPr lang="zh-CN" sz="1400" kern="100" baseline="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CN" sz="1400" kern="100" baseline="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78.73</a:t>
                          </a:r>
                          <a:endParaRPr lang="zh-CN" sz="1400" kern="100" baseline="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CN" sz="1400" kern="100" baseline="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66.73</a:t>
                          </a:r>
                          <a:endParaRPr lang="zh-CN" sz="1400" kern="100" baseline="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CN" sz="1400" kern="100" baseline="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-12.00</a:t>
                          </a:r>
                          <a:endParaRPr lang="zh-CN" sz="1400" kern="100" baseline="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CN" sz="1400" kern="100" baseline="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0.82</a:t>
                          </a:r>
                          <a:endParaRPr lang="zh-CN" sz="1400" kern="100" baseline="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CN" sz="1400" kern="100" baseline="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16.02</a:t>
                          </a:r>
                          <a:endParaRPr lang="zh-CN" sz="1400" kern="100" baseline="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CN" sz="1400" kern="100" baseline="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0.79</a:t>
                          </a:r>
                          <a:endParaRPr lang="zh-CN" sz="1400" kern="100" baseline="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554518366"/>
                      </a:ext>
                    </a:extLst>
                  </a:tr>
                  <a:tr h="289905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zh-CN" sz="1400" kern="100" baseline="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全市气压</a:t>
                          </a:r>
                          <a:r>
                            <a:rPr lang="en-US" sz="1400" kern="100" baseline="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(</a:t>
                          </a:r>
                          <a:r>
                            <a:rPr lang="en-US" sz="1400" kern="100" baseline="0" dirty="0" err="1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hPa</a:t>
                          </a:r>
                          <a:r>
                            <a:rPr lang="en-US" sz="1400" kern="100" baseline="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)</a:t>
                          </a:r>
                          <a:endParaRPr lang="zh-CN" sz="1400" kern="100" baseline="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CN" sz="1400" kern="100" baseline="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997.22</a:t>
                          </a:r>
                          <a:endParaRPr lang="zh-CN" sz="1400" kern="100" baseline="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CN" sz="1400" kern="100" baseline="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980.57</a:t>
                          </a:r>
                          <a:endParaRPr lang="zh-CN" sz="1400" kern="100" baseline="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CN" sz="1400" kern="100" baseline="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-16.66</a:t>
                          </a:r>
                          <a:endParaRPr lang="zh-CN" sz="1400" kern="100" baseline="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CN" sz="1400" kern="100" baseline="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0.97</a:t>
                          </a:r>
                          <a:endParaRPr lang="zh-CN" sz="1400" kern="100" baseline="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CN" sz="1400" kern="100" baseline="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16.67</a:t>
                          </a:r>
                          <a:endParaRPr lang="zh-CN" sz="1400" kern="100" baseline="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CN" sz="1400" kern="100" baseline="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0.24</a:t>
                          </a:r>
                          <a:endParaRPr lang="zh-CN" sz="1400" kern="100" baseline="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283001214"/>
                      </a:ext>
                    </a:extLst>
                  </a:tr>
                  <a:tr h="289905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zh-CN" sz="1400" kern="100" baseline="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城区气压</a:t>
                          </a:r>
                          <a:r>
                            <a:rPr lang="en-US" sz="1400" kern="100" baseline="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(</a:t>
                          </a:r>
                          <a:r>
                            <a:rPr lang="en-US" sz="1400" kern="100" baseline="0" dirty="0" err="1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hPa</a:t>
                          </a:r>
                          <a:r>
                            <a:rPr lang="en-US" sz="1400" kern="100" baseline="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)</a:t>
                          </a:r>
                          <a:endParaRPr lang="zh-CN" sz="1400" kern="100" baseline="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CN" sz="1400" kern="100" baseline="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1001.43</a:t>
                          </a:r>
                          <a:endParaRPr lang="zh-CN" sz="1400" kern="100" baseline="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CN" sz="1400" kern="100" baseline="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1000.88</a:t>
                          </a:r>
                          <a:endParaRPr lang="zh-CN" sz="1400" kern="100" baseline="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CN" sz="1400" kern="100" baseline="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-0.55</a:t>
                          </a:r>
                          <a:endParaRPr lang="zh-CN" sz="1400" kern="100" baseline="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CN" sz="1400" kern="100" baseline="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0.96</a:t>
                          </a:r>
                          <a:endParaRPr lang="zh-CN" sz="1400" kern="100" baseline="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CN" sz="1400" kern="100" baseline="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0.93</a:t>
                          </a:r>
                          <a:endParaRPr lang="zh-CN" sz="1400" kern="100" baseline="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CN" sz="1400" kern="100" baseline="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0.97</a:t>
                          </a:r>
                          <a:endParaRPr lang="zh-CN" sz="1400" kern="100" baseline="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451794175"/>
                      </a:ext>
                    </a:extLst>
                  </a:tr>
                  <a:tr h="289905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zh-CN" sz="1400" kern="100" baseline="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全市风速</a:t>
                          </a:r>
                          <a:r>
                            <a:rPr lang="en-US" sz="1400" kern="100" baseline="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(m/s)</a:t>
                          </a:r>
                          <a:endParaRPr lang="zh-CN" sz="1400" kern="100" baseline="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CN" sz="1400" kern="100" baseline="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1.24</a:t>
                          </a:r>
                          <a:endParaRPr lang="zh-CN" sz="1400" kern="100" baseline="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CN" sz="1400" kern="100" baseline="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1.50</a:t>
                          </a:r>
                          <a:endParaRPr lang="zh-CN" sz="1400" kern="100" baseline="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CN" sz="1400" kern="100" baseline="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0.25</a:t>
                          </a:r>
                          <a:endParaRPr lang="zh-CN" sz="1400" kern="100" baseline="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CN" sz="1400" kern="100" baseline="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0.71</a:t>
                          </a:r>
                          <a:endParaRPr lang="zh-CN" sz="1400" kern="100" baseline="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CN" sz="1400" kern="100" baseline="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0.49</a:t>
                          </a:r>
                          <a:endParaRPr lang="zh-CN" sz="1400" kern="100" baseline="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CN" sz="1400" kern="100" baseline="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0.79</a:t>
                          </a:r>
                          <a:endParaRPr lang="zh-CN" sz="1400" kern="100" baseline="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616799325"/>
                      </a:ext>
                    </a:extLst>
                  </a:tr>
                  <a:tr h="289905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zh-CN" sz="1400" kern="100" baseline="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城区风速</a:t>
                          </a:r>
                          <a:r>
                            <a:rPr lang="en-US" sz="1400" kern="100" baseline="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(m/s)</a:t>
                          </a:r>
                          <a:endParaRPr lang="zh-CN" sz="1400" kern="100" baseline="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CN" sz="1400" kern="100" baseline="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1.52</a:t>
                          </a:r>
                          <a:endParaRPr lang="zh-CN" sz="1400" kern="100" baseline="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CN" sz="1400" kern="100" baseline="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1.57</a:t>
                          </a:r>
                          <a:endParaRPr lang="zh-CN" sz="1400" kern="100" baseline="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CN" sz="1400" kern="100" baseline="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0.05</a:t>
                          </a:r>
                          <a:endParaRPr lang="zh-CN" sz="1400" kern="100" baseline="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CN" sz="1400" kern="100" baseline="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0.66</a:t>
                          </a:r>
                          <a:endParaRPr lang="zh-CN" sz="1400" kern="100" baseline="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CN" sz="1400" kern="100" baseline="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0.64</a:t>
                          </a:r>
                          <a:endParaRPr lang="zh-CN" sz="1400" kern="100" baseline="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CN" sz="1400" kern="100" baseline="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0.81</a:t>
                          </a:r>
                          <a:endParaRPr lang="zh-CN" sz="1400" kern="100" baseline="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21449837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表格 1">
                <a:extLst>
                  <a:ext uri="{FF2B5EF4-FFF2-40B4-BE49-F238E27FC236}">
                    <a16:creationId xmlns:a16="http://schemas.microsoft.com/office/drawing/2014/main" id="{C37C9813-353A-7538-1D94-4FD29FDA5BB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887267"/>
                  </p:ext>
                </p:extLst>
              </p:nvPr>
            </p:nvGraphicFramePr>
            <p:xfrm>
              <a:off x="320045" y="1018748"/>
              <a:ext cx="10306592" cy="2649400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626326">
                      <a:extLst>
                        <a:ext uri="{9D8B030D-6E8A-4147-A177-3AD203B41FA5}">
                          <a16:colId xmlns:a16="http://schemas.microsoft.com/office/drawing/2014/main" val="1872284612"/>
                        </a:ext>
                      </a:extLst>
                    </a:gridCol>
                    <a:gridCol w="1446711">
                      <a:extLst>
                        <a:ext uri="{9D8B030D-6E8A-4147-A177-3AD203B41FA5}">
                          <a16:colId xmlns:a16="http://schemas.microsoft.com/office/drawing/2014/main" val="3566425970"/>
                        </a:ext>
                      </a:extLst>
                    </a:gridCol>
                    <a:gridCol w="1446711">
                      <a:extLst>
                        <a:ext uri="{9D8B030D-6E8A-4147-A177-3AD203B41FA5}">
                          <a16:colId xmlns:a16="http://schemas.microsoft.com/office/drawing/2014/main" val="193229048"/>
                        </a:ext>
                      </a:extLst>
                    </a:gridCol>
                    <a:gridCol w="1446711">
                      <a:extLst>
                        <a:ext uri="{9D8B030D-6E8A-4147-A177-3AD203B41FA5}">
                          <a16:colId xmlns:a16="http://schemas.microsoft.com/office/drawing/2014/main" val="3439593777"/>
                        </a:ext>
                      </a:extLst>
                    </a:gridCol>
                    <a:gridCol w="1446711">
                      <a:extLst>
                        <a:ext uri="{9D8B030D-6E8A-4147-A177-3AD203B41FA5}">
                          <a16:colId xmlns:a16="http://schemas.microsoft.com/office/drawing/2014/main" val="758999789"/>
                        </a:ext>
                      </a:extLst>
                    </a:gridCol>
                    <a:gridCol w="1446711">
                      <a:extLst>
                        <a:ext uri="{9D8B030D-6E8A-4147-A177-3AD203B41FA5}">
                          <a16:colId xmlns:a16="http://schemas.microsoft.com/office/drawing/2014/main" val="2334226923"/>
                        </a:ext>
                      </a:extLst>
                    </a:gridCol>
                    <a:gridCol w="1446711">
                      <a:extLst>
                        <a:ext uri="{9D8B030D-6E8A-4147-A177-3AD203B41FA5}">
                          <a16:colId xmlns:a16="http://schemas.microsoft.com/office/drawing/2014/main" val="1834722821"/>
                        </a:ext>
                      </a:extLst>
                    </a:gridCol>
                  </a:tblGrid>
                  <a:tr h="33016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zh-CN" altLang="en-US" sz="1400" kern="100" baseline="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气象</a:t>
                          </a:r>
                          <a:r>
                            <a:rPr lang="zh-CN" sz="1400" kern="100" baseline="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要素</a:t>
                          </a:r>
                          <a:endParaRPr lang="zh-CN" sz="1400" kern="100" baseline="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blipFill>
                          <a:blip r:embed="rId4"/>
                          <a:stretch>
                            <a:fillRect l="-113080" t="-1852" r="-502954" b="-7370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blipFill>
                          <a:blip r:embed="rId4"/>
                          <a:stretch>
                            <a:fillRect l="-212185" t="-1852" r="-400840" b="-7370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400" kern="100" baseline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MB</a:t>
                          </a:r>
                          <a:endParaRPr lang="zh-CN" sz="1400" kern="100" baseline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400" kern="100" baseline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R</a:t>
                          </a:r>
                          <a:endParaRPr lang="zh-CN" sz="1400" kern="100" baseline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400" kern="100" baseline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RMSE</a:t>
                          </a:r>
                          <a:endParaRPr lang="zh-CN" sz="1400" kern="100" baseline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400" kern="100" baseline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IOA</a:t>
                          </a:r>
                          <a:endParaRPr lang="zh-CN" sz="1400" kern="100" baseline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901655117"/>
                      </a:ext>
                    </a:extLst>
                  </a:tr>
                  <a:tr h="289905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zh-CN" sz="1400" kern="100" baseline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全市</a:t>
                          </a:r>
                          <a:r>
                            <a:rPr lang="en-US" sz="1400" kern="100" baseline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T2(</a:t>
                          </a:r>
                          <a:r>
                            <a:rPr lang="zh-CN" sz="1400" kern="100" baseline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℃</a:t>
                          </a:r>
                          <a:r>
                            <a:rPr lang="en-US" sz="1400" kern="100" baseline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)</a:t>
                          </a:r>
                          <a:endParaRPr lang="zh-CN" sz="1400" kern="100" baseline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CN" sz="1400" kern="100" baseline="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26.80</a:t>
                          </a:r>
                          <a:endParaRPr lang="zh-CN" sz="1400" kern="100" baseline="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CN" sz="1400" kern="100" baseline="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25.91</a:t>
                          </a:r>
                          <a:endParaRPr lang="zh-CN" sz="1400" kern="100" baseline="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CN" sz="1400" kern="100" baseline="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-0.90</a:t>
                          </a:r>
                          <a:endParaRPr lang="zh-CN" sz="1400" kern="100" baseline="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CN" sz="1400" kern="100" baseline="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0.89</a:t>
                          </a:r>
                          <a:endParaRPr lang="zh-CN" sz="1400" kern="100" baseline="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CN" sz="1400" kern="100" baseline="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1.86</a:t>
                          </a:r>
                          <a:endParaRPr lang="zh-CN" sz="1400" kern="100" baseline="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CN" sz="1400" kern="100" baseline="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0.92</a:t>
                          </a:r>
                          <a:endParaRPr lang="zh-CN" sz="1400" kern="100" baseline="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688952383"/>
                      </a:ext>
                    </a:extLst>
                  </a:tr>
                  <a:tr h="289905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zh-CN" sz="1400" kern="100" baseline="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城区</a:t>
                          </a:r>
                          <a:r>
                            <a:rPr lang="en-US" sz="1400" kern="100" baseline="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T2(</a:t>
                          </a:r>
                          <a:r>
                            <a:rPr lang="zh-CN" sz="1400" kern="100" baseline="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℃</a:t>
                          </a:r>
                          <a:r>
                            <a:rPr lang="en-US" sz="1400" kern="100" baseline="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)</a:t>
                          </a:r>
                          <a:endParaRPr lang="zh-CN" sz="1400" kern="100" baseline="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CN" sz="1400" kern="100" baseline="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26.79</a:t>
                          </a:r>
                          <a:endParaRPr lang="zh-CN" sz="1400" kern="100" baseline="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CN" sz="1400" kern="100" baseline="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27.05</a:t>
                          </a:r>
                          <a:endParaRPr lang="zh-CN" sz="1400" kern="100" baseline="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CN" sz="1400" kern="100" baseline="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0.26</a:t>
                          </a:r>
                          <a:endParaRPr lang="zh-CN" sz="1400" kern="100" baseline="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CN" sz="1400" kern="100" baseline="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0.81</a:t>
                          </a:r>
                          <a:endParaRPr lang="zh-CN" sz="1400" kern="100" baseline="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CN" sz="1400" kern="100" baseline="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2.10</a:t>
                          </a:r>
                          <a:endParaRPr lang="zh-CN" sz="1400" kern="100" baseline="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CN" sz="1400" kern="100" baseline="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0.90</a:t>
                          </a:r>
                          <a:endParaRPr lang="zh-CN" sz="1400" kern="100" baseline="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601993597"/>
                      </a:ext>
                    </a:extLst>
                  </a:tr>
                  <a:tr h="289905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zh-CN" sz="1400" kern="100" baseline="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全市</a:t>
                          </a:r>
                          <a:r>
                            <a:rPr lang="en-US" sz="1400" kern="100" baseline="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RH(%)</a:t>
                          </a:r>
                          <a:endParaRPr lang="zh-CN" sz="1400" kern="100" baseline="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CN" sz="1400" kern="100" baseline="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76.56</a:t>
                          </a:r>
                          <a:endParaRPr lang="zh-CN" sz="1400" kern="100" baseline="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CN" sz="1400" kern="100" baseline="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67.64</a:t>
                          </a:r>
                          <a:endParaRPr lang="zh-CN" sz="1400" kern="100" baseline="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CN" sz="1400" kern="100" baseline="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-8.92</a:t>
                          </a:r>
                          <a:endParaRPr lang="zh-CN" sz="1400" kern="100" baseline="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CN" sz="1400" kern="100" baseline="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0.87</a:t>
                          </a:r>
                          <a:endParaRPr lang="zh-CN" sz="1400" kern="100" baseline="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CN" sz="1400" kern="100" baseline="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12.72</a:t>
                          </a:r>
                          <a:endParaRPr lang="zh-CN" sz="1400" kern="100" baseline="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CN" sz="1400" kern="100" baseline="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0.85</a:t>
                          </a:r>
                          <a:endParaRPr lang="zh-CN" sz="1400" kern="100" baseline="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959088105"/>
                      </a:ext>
                    </a:extLst>
                  </a:tr>
                  <a:tr h="289905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zh-CN" sz="1400" kern="100" baseline="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城区</a:t>
                          </a:r>
                          <a:r>
                            <a:rPr lang="en-US" sz="1400" kern="100" baseline="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RH(%)</a:t>
                          </a:r>
                          <a:endParaRPr lang="zh-CN" sz="1400" kern="100" baseline="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CN" sz="1400" kern="100" baseline="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78.73</a:t>
                          </a:r>
                          <a:endParaRPr lang="zh-CN" sz="1400" kern="100" baseline="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CN" sz="1400" kern="100" baseline="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66.73</a:t>
                          </a:r>
                          <a:endParaRPr lang="zh-CN" sz="1400" kern="100" baseline="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CN" sz="1400" kern="100" baseline="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-12.00</a:t>
                          </a:r>
                          <a:endParaRPr lang="zh-CN" sz="1400" kern="100" baseline="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CN" sz="1400" kern="100" baseline="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0.82</a:t>
                          </a:r>
                          <a:endParaRPr lang="zh-CN" sz="1400" kern="100" baseline="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CN" sz="1400" kern="100" baseline="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16.02</a:t>
                          </a:r>
                          <a:endParaRPr lang="zh-CN" sz="1400" kern="100" baseline="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CN" sz="1400" kern="100" baseline="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0.79</a:t>
                          </a:r>
                          <a:endParaRPr lang="zh-CN" sz="1400" kern="100" baseline="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554518366"/>
                      </a:ext>
                    </a:extLst>
                  </a:tr>
                  <a:tr h="289905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zh-CN" sz="1400" kern="100" baseline="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全市气压</a:t>
                          </a:r>
                          <a:r>
                            <a:rPr lang="en-US" sz="1400" kern="100" baseline="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(</a:t>
                          </a:r>
                          <a:r>
                            <a:rPr lang="en-US" sz="1400" kern="100" baseline="0" dirty="0" err="1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hPa</a:t>
                          </a:r>
                          <a:r>
                            <a:rPr lang="en-US" sz="1400" kern="100" baseline="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)</a:t>
                          </a:r>
                          <a:endParaRPr lang="zh-CN" sz="1400" kern="100" baseline="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CN" sz="1400" kern="100" baseline="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997.22</a:t>
                          </a:r>
                          <a:endParaRPr lang="zh-CN" sz="1400" kern="100" baseline="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CN" sz="1400" kern="100" baseline="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980.57</a:t>
                          </a:r>
                          <a:endParaRPr lang="zh-CN" sz="1400" kern="100" baseline="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CN" sz="1400" kern="100" baseline="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-16.66</a:t>
                          </a:r>
                          <a:endParaRPr lang="zh-CN" sz="1400" kern="100" baseline="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CN" sz="1400" kern="100" baseline="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0.97</a:t>
                          </a:r>
                          <a:endParaRPr lang="zh-CN" sz="1400" kern="100" baseline="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CN" sz="1400" kern="100" baseline="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16.67</a:t>
                          </a:r>
                          <a:endParaRPr lang="zh-CN" sz="1400" kern="100" baseline="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CN" sz="1400" kern="100" baseline="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0.24</a:t>
                          </a:r>
                          <a:endParaRPr lang="zh-CN" sz="1400" kern="100" baseline="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283001214"/>
                      </a:ext>
                    </a:extLst>
                  </a:tr>
                  <a:tr h="289905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zh-CN" sz="1400" kern="100" baseline="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城区气压</a:t>
                          </a:r>
                          <a:r>
                            <a:rPr lang="en-US" sz="1400" kern="100" baseline="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(</a:t>
                          </a:r>
                          <a:r>
                            <a:rPr lang="en-US" sz="1400" kern="100" baseline="0" dirty="0" err="1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hPa</a:t>
                          </a:r>
                          <a:r>
                            <a:rPr lang="en-US" sz="1400" kern="100" baseline="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)</a:t>
                          </a:r>
                          <a:endParaRPr lang="zh-CN" sz="1400" kern="100" baseline="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CN" sz="1400" kern="100" baseline="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1001.43</a:t>
                          </a:r>
                          <a:endParaRPr lang="zh-CN" sz="1400" kern="100" baseline="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CN" sz="1400" kern="100" baseline="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1000.88</a:t>
                          </a:r>
                          <a:endParaRPr lang="zh-CN" sz="1400" kern="100" baseline="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CN" sz="1400" kern="100" baseline="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-0.55</a:t>
                          </a:r>
                          <a:endParaRPr lang="zh-CN" sz="1400" kern="100" baseline="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CN" sz="1400" kern="100" baseline="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0.96</a:t>
                          </a:r>
                          <a:endParaRPr lang="zh-CN" sz="1400" kern="100" baseline="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CN" sz="1400" kern="100" baseline="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0.93</a:t>
                          </a:r>
                          <a:endParaRPr lang="zh-CN" sz="1400" kern="100" baseline="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CN" sz="1400" kern="100" baseline="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0.97</a:t>
                          </a:r>
                          <a:endParaRPr lang="zh-CN" sz="1400" kern="100" baseline="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451794175"/>
                      </a:ext>
                    </a:extLst>
                  </a:tr>
                  <a:tr h="289905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zh-CN" sz="1400" kern="100" baseline="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全市风速</a:t>
                          </a:r>
                          <a:r>
                            <a:rPr lang="en-US" sz="1400" kern="100" baseline="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(m/s)</a:t>
                          </a:r>
                          <a:endParaRPr lang="zh-CN" sz="1400" kern="100" baseline="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CN" sz="1400" kern="100" baseline="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1.24</a:t>
                          </a:r>
                          <a:endParaRPr lang="zh-CN" sz="1400" kern="100" baseline="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CN" sz="1400" kern="100" baseline="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1.50</a:t>
                          </a:r>
                          <a:endParaRPr lang="zh-CN" sz="1400" kern="100" baseline="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CN" sz="1400" kern="100" baseline="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0.25</a:t>
                          </a:r>
                          <a:endParaRPr lang="zh-CN" sz="1400" kern="100" baseline="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CN" sz="1400" kern="100" baseline="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0.71</a:t>
                          </a:r>
                          <a:endParaRPr lang="zh-CN" sz="1400" kern="100" baseline="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CN" sz="1400" kern="100" baseline="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0.49</a:t>
                          </a:r>
                          <a:endParaRPr lang="zh-CN" sz="1400" kern="100" baseline="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CN" sz="1400" kern="100" baseline="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0.79</a:t>
                          </a:r>
                          <a:endParaRPr lang="zh-CN" sz="1400" kern="100" baseline="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616799325"/>
                      </a:ext>
                    </a:extLst>
                  </a:tr>
                  <a:tr h="289905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zh-CN" sz="1400" kern="100" baseline="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城区风速</a:t>
                          </a:r>
                          <a:r>
                            <a:rPr lang="en-US" sz="1400" kern="100" baseline="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(m/s)</a:t>
                          </a:r>
                          <a:endParaRPr lang="zh-CN" sz="1400" kern="100" baseline="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CN" sz="1400" kern="100" baseline="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1.52</a:t>
                          </a:r>
                          <a:endParaRPr lang="zh-CN" sz="1400" kern="100" baseline="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CN" sz="1400" kern="100" baseline="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1.57</a:t>
                          </a:r>
                          <a:endParaRPr lang="zh-CN" sz="1400" kern="100" baseline="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CN" sz="1400" kern="100" baseline="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0.05</a:t>
                          </a:r>
                          <a:endParaRPr lang="zh-CN" sz="1400" kern="100" baseline="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CN" sz="1400" kern="100" baseline="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0.66</a:t>
                          </a:r>
                          <a:endParaRPr lang="zh-CN" sz="1400" kern="100" baseline="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CN" sz="1400" kern="100" baseline="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0.64</a:t>
                          </a:r>
                          <a:endParaRPr lang="zh-CN" sz="1400" kern="100" baseline="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CN" sz="1400" kern="100" baseline="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0.81</a:t>
                          </a:r>
                          <a:endParaRPr lang="zh-CN" sz="1400" kern="100" baseline="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21449837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表格 3">
                <a:extLst>
                  <a:ext uri="{FF2B5EF4-FFF2-40B4-BE49-F238E27FC236}">
                    <a16:creationId xmlns:a16="http://schemas.microsoft.com/office/drawing/2014/main" id="{1EB80876-0E04-23FA-0F2B-02F53E0CDCD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74927786"/>
                  </p:ext>
                </p:extLst>
              </p:nvPr>
            </p:nvGraphicFramePr>
            <p:xfrm>
              <a:off x="320045" y="3890063"/>
              <a:ext cx="10306591" cy="2574739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619797">
                      <a:extLst>
                        <a:ext uri="{9D8B030D-6E8A-4147-A177-3AD203B41FA5}">
                          <a16:colId xmlns:a16="http://schemas.microsoft.com/office/drawing/2014/main" val="787793280"/>
                        </a:ext>
                      </a:extLst>
                    </a:gridCol>
                    <a:gridCol w="1447799">
                      <a:extLst>
                        <a:ext uri="{9D8B030D-6E8A-4147-A177-3AD203B41FA5}">
                          <a16:colId xmlns:a16="http://schemas.microsoft.com/office/drawing/2014/main" val="4246399914"/>
                        </a:ext>
                      </a:extLst>
                    </a:gridCol>
                    <a:gridCol w="1447799">
                      <a:extLst>
                        <a:ext uri="{9D8B030D-6E8A-4147-A177-3AD203B41FA5}">
                          <a16:colId xmlns:a16="http://schemas.microsoft.com/office/drawing/2014/main" val="391201353"/>
                        </a:ext>
                      </a:extLst>
                    </a:gridCol>
                    <a:gridCol w="1447799">
                      <a:extLst>
                        <a:ext uri="{9D8B030D-6E8A-4147-A177-3AD203B41FA5}">
                          <a16:colId xmlns:a16="http://schemas.microsoft.com/office/drawing/2014/main" val="2812593658"/>
                        </a:ext>
                      </a:extLst>
                    </a:gridCol>
                    <a:gridCol w="1447799">
                      <a:extLst>
                        <a:ext uri="{9D8B030D-6E8A-4147-A177-3AD203B41FA5}">
                          <a16:colId xmlns:a16="http://schemas.microsoft.com/office/drawing/2014/main" val="4058785325"/>
                        </a:ext>
                      </a:extLst>
                    </a:gridCol>
                    <a:gridCol w="1447799">
                      <a:extLst>
                        <a:ext uri="{9D8B030D-6E8A-4147-A177-3AD203B41FA5}">
                          <a16:colId xmlns:a16="http://schemas.microsoft.com/office/drawing/2014/main" val="2436587979"/>
                        </a:ext>
                      </a:extLst>
                    </a:gridCol>
                    <a:gridCol w="1447799">
                      <a:extLst>
                        <a:ext uri="{9D8B030D-6E8A-4147-A177-3AD203B41FA5}">
                          <a16:colId xmlns:a16="http://schemas.microsoft.com/office/drawing/2014/main" val="2774710579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zh-CN" altLang="en-US" sz="1400" kern="1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化学物种</a:t>
                          </a:r>
                          <a:r>
                            <a:rPr lang="en-US" sz="1400" kern="1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(ug/m3)</a:t>
                          </a:r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zh-CN" sz="14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4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𝑶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zh-CN" sz="14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4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𝑺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zh-CN" sz="14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400" kern="1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MB</a:t>
                          </a:r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400" kern="10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R</a:t>
                          </a:r>
                          <a:endParaRPr lang="zh-CN" sz="14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400" kern="10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RMSE</a:t>
                          </a:r>
                          <a:endParaRPr lang="zh-CN" sz="14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400" kern="10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IOA</a:t>
                          </a:r>
                          <a:endParaRPr lang="zh-CN" sz="14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708031006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zh-CN" sz="1400" kern="10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全市</a:t>
                          </a:r>
                          <a:r>
                            <a:rPr lang="en-US" sz="1400" kern="10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O</a:t>
                          </a:r>
                          <a:r>
                            <a:rPr lang="en-US" sz="1400" kern="100" baseline="-2500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3</a:t>
                          </a:r>
                          <a:endParaRPr lang="zh-CN" sz="14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CN" sz="1400" kern="1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90.32</a:t>
                          </a:r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CN" sz="1400" kern="1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143.02</a:t>
                          </a:r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CN" sz="1400" kern="1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52.70</a:t>
                          </a:r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CN" sz="1400" kern="1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0.67</a:t>
                          </a:r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CN" sz="1400" kern="1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63.68</a:t>
                          </a:r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CN" sz="1400" kern="1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0.63</a:t>
                          </a:r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4159596465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zh-CN" sz="1400" kern="1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城区</a:t>
                          </a:r>
                          <a:r>
                            <a:rPr lang="en-US" sz="1400" kern="1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O</a:t>
                          </a:r>
                          <a:r>
                            <a:rPr lang="en-US" sz="1400" kern="100" baseline="-250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3</a:t>
                          </a:r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CN" sz="1400" kern="1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93.96</a:t>
                          </a:r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CN" sz="1400" kern="1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126.38</a:t>
                          </a:r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CN" sz="1400" kern="1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32.42</a:t>
                          </a:r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CN" sz="1400" kern="1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0.63</a:t>
                          </a:r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CN" sz="1400" kern="1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57.12</a:t>
                          </a:r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CN" sz="1400" kern="1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0.74</a:t>
                          </a:r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914785874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zh-CN" sz="1400" kern="10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全市</a:t>
                          </a:r>
                          <a:r>
                            <a:rPr lang="en-US" sz="1400" kern="10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NO</a:t>
                          </a:r>
                          <a:r>
                            <a:rPr lang="en-US" sz="1400" kern="100" baseline="-2500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2</a:t>
                          </a:r>
                          <a:endParaRPr lang="zh-CN" sz="14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CN" sz="1400" kern="1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13.74</a:t>
                          </a:r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CN" sz="1400" kern="1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10.42</a:t>
                          </a:r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CN" sz="1400" kern="1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-3.32</a:t>
                          </a:r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CN" sz="1400" kern="1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0.44</a:t>
                          </a:r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CN" sz="1400" kern="1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6.92</a:t>
                          </a:r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CN" sz="1400" kern="1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0.63</a:t>
                          </a:r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481414840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zh-CN" sz="1400" kern="1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城区</a:t>
                          </a:r>
                          <a:r>
                            <a:rPr lang="en-US" sz="1400" kern="1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NO</a:t>
                          </a:r>
                          <a:r>
                            <a:rPr lang="en-US" sz="1400" kern="100" baseline="-250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2</a:t>
                          </a:r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CN" sz="1400" kern="1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16.67</a:t>
                          </a:r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CN" sz="1400" kern="1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20.36</a:t>
                          </a:r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CN" sz="1400" kern="1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3.69</a:t>
                          </a:r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CN" sz="1400" kern="1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0.34</a:t>
                          </a:r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CN" sz="1400" kern="1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14.17</a:t>
                          </a:r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CN" sz="1400" kern="1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0.55</a:t>
                          </a:r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909939996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zh-CN" sz="1400" kern="10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全市</a:t>
                          </a:r>
                          <a:r>
                            <a:rPr lang="en-US" sz="1400" kern="10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PM</a:t>
                          </a:r>
                          <a:r>
                            <a:rPr lang="en-US" sz="1400" kern="100" baseline="-2500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2.5</a:t>
                          </a:r>
                          <a:endParaRPr lang="zh-CN" sz="14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CN" sz="1400" kern="1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19.75</a:t>
                          </a:r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CN" sz="1400" kern="1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29.31</a:t>
                          </a:r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CN" sz="1400" kern="1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9.57</a:t>
                          </a:r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CN" sz="1400" kern="1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0.47</a:t>
                          </a:r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CN" sz="1400" kern="1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19.05</a:t>
                          </a:r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CN" sz="1400" kern="1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0.54</a:t>
                          </a:r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843858499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zh-CN" sz="1400" kern="1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城区</a:t>
                          </a:r>
                          <a:r>
                            <a:rPr lang="en-US" sz="1400" kern="1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PM</a:t>
                          </a:r>
                          <a:r>
                            <a:rPr lang="en-US" sz="1400" kern="100" baseline="-250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2.5</a:t>
                          </a:r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CN" sz="1400" kern="1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21.79</a:t>
                          </a:r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CN" sz="1400" kern="1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31.39</a:t>
                          </a:r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CN" sz="1400" kern="1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9.61</a:t>
                          </a:r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CN" sz="1400" kern="1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0.44</a:t>
                          </a:r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CN" sz="1400" kern="1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21.61</a:t>
                          </a:r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CN" sz="1400" kern="1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0.55</a:t>
                          </a:r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669026106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zh-CN" sz="1400" kern="10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全市</a:t>
                          </a:r>
                          <a:r>
                            <a:rPr lang="en-US" sz="1400" kern="10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PM</a:t>
                          </a:r>
                          <a:r>
                            <a:rPr lang="en-US" sz="1400" kern="100" baseline="-2500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10</a:t>
                          </a:r>
                          <a:endParaRPr lang="zh-CN" sz="14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CN" sz="1400" kern="1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36.05</a:t>
                          </a:r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CN" sz="1400" kern="1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34.39</a:t>
                          </a:r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CN" sz="1400" kern="1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-1.66</a:t>
                          </a:r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CN" sz="1400" kern="1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0.50</a:t>
                          </a:r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CN" sz="1400" kern="1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19.35</a:t>
                          </a:r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CN" sz="1400" kern="1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0.69</a:t>
                          </a:r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235095137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zh-CN" sz="1400" kern="1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城区</a:t>
                          </a:r>
                          <a:r>
                            <a:rPr lang="en-US" sz="1400" kern="1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PM</a:t>
                          </a:r>
                          <a:r>
                            <a:rPr lang="en-US" sz="1400" kern="100" baseline="-250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10</a:t>
                          </a:r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CN" sz="1400" kern="1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35.43</a:t>
                          </a:r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CN" sz="1400" kern="1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38.64</a:t>
                          </a:r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CN" sz="1400" kern="1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3.21</a:t>
                          </a:r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CN" sz="1400" kern="1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0.48</a:t>
                          </a:r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CN" sz="1400" kern="1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23.83</a:t>
                          </a:r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CN" sz="1400" kern="1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0.68</a:t>
                          </a:r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55260175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表格 3">
                <a:extLst>
                  <a:ext uri="{FF2B5EF4-FFF2-40B4-BE49-F238E27FC236}">
                    <a16:creationId xmlns:a16="http://schemas.microsoft.com/office/drawing/2014/main" id="{1EB80876-0E04-23FA-0F2B-02F53E0CDCD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74927786"/>
                  </p:ext>
                </p:extLst>
              </p:nvPr>
            </p:nvGraphicFramePr>
            <p:xfrm>
              <a:off x="320045" y="3890063"/>
              <a:ext cx="10306591" cy="2574739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619797">
                      <a:extLst>
                        <a:ext uri="{9D8B030D-6E8A-4147-A177-3AD203B41FA5}">
                          <a16:colId xmlns:a16="http://schemas.microsoft.com/office/drawing/2014/main" val="787793280"/>
                        </a:ext>
                      </a:extLst>
                    </a:gridCol>
                    <a:gridCol w="1447799">
                      <a:extLst>
                        <a:ext uri="{9D8B030D-6E8A-4147-A177-3AD203B41FA5}">
                          <a16:colId xmlns:a16="http://schemas.microsoft.com/office/drawing/2014/main" val="4246399914"/>
                        </a:ext>
                      </a:extLst>
                    </a:gridCol>
                    <a:gridCol w="1447799">
                      <a:extLst>
                        <a:ext uri="{9D8B030D-6E8A-4147-A177-3AD203B41FA5}">
                          <a16:colId xmlns:a16="http://schemas.microsoft.com/office/drawing/2014/main" val="391201353"/>
                        </a:ext>
                      </a:extLst>
                    </a:gridCol>
                    <a:gridCol w="1447799">
                      <a:extLst>
                        <a:ext uri="{9D8B030D-6E8A-4147-A177-3AD203B41FA5}">
                          <a16:colId xmlns:a16="http://schemas.microsoft.com/office/drawing/2014/main" val="2812593658"/>
                        </a:ext>
                      </a:extLst>
                    </a:gridCol>
                    <a:gridCol w="1447799">
                      <a:extLst>
                        <a:ext uri="{9D8B030D-6E8A-4147-A177-3AD203B41FA5}">
                          <a16:colId xmlns:a16="http://schemas.microsoft.com/office/drawing/2014/main" val="4058785325"/>
                        </a:ext>
                      </a:extLst>
                    </a:gridCol>
                    <a:gridCol w="1447799">
                      <a:extLst>
                        <a:ext uri="{9D8B030D-6E8A-4147-A177-3AD203B41FA5}">
                          <a16:colId xmlns:a16="http://schemas.microsoft.com/office/drawing/2014/main" val="2436587979"/>
                        </a:ext>
                      </a:extLst>
                    </a:gridCol>
                    <a:gridCol w="1447799">
                      <a:extLst>
                        <a:ext uri="{9D8B030D-6E8A-4147-A177-3AD203B41FA5}">
                          <a16:colId xmlns:a16="http://schemas.microsoft.com/office/drawing/2014/main" val="2774710579"/>
                        </a:ext>
                      </a:extLst>
                    </a:gridCol>
                  </a:tblGrid>
                  <a:tr h="320739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zh-CN" altLang="en-US" sz="1400" kern="1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化学物种</a:t>
                          </a:r>
                          <a:r>
                            <a:rPr lang="en-US" sz="1400" kern="1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(ug/m3)</a:t>
                          </a:r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blipFill>
                          <a:blip r:embed="rId5"/>
                          <a:stretch>
                            <a:fillRect l="-112185" t="-1887" r="-500840" b="-7301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blipFill>
                          <a:blip r:embed="rId5"/>
                          <a:stretch>
                            <a:fillRect l="-213080" t="-1887" r="-402954" b="-7301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400" kern="1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MB</a:t>
                          </a:r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400" kern="10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R</a:t>
                          </a:r>
                          <a:endParaRPr lang="zh-CN" sz="14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400" kern="10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RMSE</a:t>
                          </a:r>
                          <a:endParaRPr lang="zh-CN" sz="14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1400" kern="10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IOA</a:t>
                          </a:r>
                          <a:endParaRPr lang="zh-CN" sz="14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708031006"/>
                      </a:ext>
                    </a:extLst>
                  </a:tr>
                  <a:tr h="28175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zh-CN" sz="1400" kern="10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全市</a:t>
                          </a:r>
                          <a:r>
                            <a:rPr lang="en-US" sz="1400" kern="10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O</a:t>
                          </a:r>
                          <a:r>
                            <a:rPr lang="en-US" sz="1400" kern="100" baseline="-2500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3</a:t>
                          </a:r>
                          <a:endParaRPr lang="zh-CN" sz="14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CN" sz="1400" kern="1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90.32</a:t>
                          </a:r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CN" sz="1400" kern="1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143.02</a:t>
                          </a:r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CN" sz="1400" kern="1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52.70</a:t>
                          </a:r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CN" sz="1400" kern="1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0.67</a:t>
                          </a:r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CN" sz="1400" kern="1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63.68</a:t>
                          </a:r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CN" sz="1400" kern="1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0.63</a:t>
                          </a:r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4159596465"/>
                      </a:ext>
                    </a:extLst>
                  </a:tr>
                  <a:tr h="28175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zh-CN" sz="1400" kern="1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城区</a:t>
                          </a:r>
                          <a:r>
                            <a:rPr lang="en-US" sz="1400" kern="1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O</a:t>
                          </a:r>
                          <a:r>
                            <a:rPr lang="en-US" sz="1400" kern="100" baseline="-250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3</a:t>
                          </a:r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CN" sz="1400" kern="1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93.96</a:t>
                          </a:r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CN" sz="1400" kern="1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126.38</a:t>
                          </a:r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CN" sz="1400" kern="1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32.42</a:t>
                          </a:r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CN" sz="1400" kern="1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0.63</a:t>
                          </a:r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CN" sz="1400" kern="1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57.12</a:t>
                          </a:r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CN" sz="1400" kern="1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0.74</a:t>
                          </a:r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914785874"/>
                      </a:ext>
                    </a:extLst>
                  </a:tr>
                  <a:tr h="28175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zh-CN" sz="1400" kern="10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全市</a:t>
                          </a:r>
                          <a:r>
                            <a:rPr lang="en-US" sz="1400" kern="10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NO</a:t>
                          </a:r>
                          <a:r>
                            <a:rPr lang="en-US" sz="1400" kern="100" baseline="-2500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2</a:t>
                          </a:r>
                          <a:endParaRPr lang="zh-CN" sz="14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CN" sz="1400" kern="1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13.74</a:t>
                          </a:r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CN" sz="1400" kern="1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10.42</a:t>
                          </a:r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CN" sz="1400" kern="1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-3.32</a:t>
                          </a:r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CN" sz="1400" kern="1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0.44</a:t>
                          </a:r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CN" sz="1400" kern="1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6.92</a:t>
                          </a:r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CN" sz="1400" kern="1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0.63</a:t>
                          </a:r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481414840"/>
                      </a:ext>
                    </a:extLst>
                  </a:tr>
                  <a:tr h="28175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zh-CN" sz="1400" kern="1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城区</a:t>
                          </a:r>
                          <a:r>
                            <a:rPr lang="en-US" sz="1400" kern="1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NO</a:t>
                          </a:r>
                          <a:r>
                            <a:rPr lang="en-US" sz="1400" kern="100" baseline="-250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2</a:t>
                          </a:r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CN" sz="1400" kern="1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16.67</a:t>
                          </a:r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CN" sz="1400" kern="1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20.36</a:t>
                          </a:r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CN" sz="1400" kern="1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3.69</a:t>
                          </a:r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CN" sz="1400" kern="1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0.34</a:t>
                          </a:r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CN" sz="1400" kern="1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14.17</a:t>
                          </a:r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CN" sz="1400" kern="1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0.55</a:t>
                          </a:r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909939996"/>
                      </a:ext>
                    </a:extLst>
                  </a:tr>
                  <a:tr h="28175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zh-CN" sz="1400" kern="10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全市</a:t>
                          </a:r>
                          <a:r>
                            <a:rPr lang="en-US" sz="1400" kern="10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PM</a:t>
                          </a:r>
                          <a:r>
                            <a:rPr lang="en-US" sz="1400" kern="100" baseline="-2500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2.5</a:t>
                          </a:r>
                          <a:endParaRPr lang="zh-CN" sz="14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CN" sz="1400" kern="1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19.75</a:t>
                          </a:r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CN" sz="1400" kern="1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29.31</a:t>
                          </a:r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CN" sz="1400" kern="1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9.57</a:t>
                          </a:r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CN" sz="1400" kern="1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0.47</a:t>
                          </a:r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CN" sz="1400" kern="1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19.05</a:t>
                          </a:r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CN" sz="1400" kern="1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0.54</a:t>
                          </a:r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843858499"/>
                      </a:ext>
                    </a:extLst>
                  </a:tr>
                  <a:tr h="28175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zh-CN" sz="1400" kern="1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城区</a:t>
                          </a:r>
                          <a:r>
                            <a:rPr lang="en-US" sz="1400" kern="1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PM</a:t>
                          </a:r>
                          <a:r>
                            <a:rPr lang="en-US" sz="1400" kern="100" baseline="-250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2.5</a:t>
                          </a:r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CN" sz="1400" kern="1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21.79</a:t>
                          </a:r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CN" sz="1400" kern="1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31.39</a:t>
                          </a:r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CN" sz="1400" kern="1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9.61</a:t>
                          </a:r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CN" sz="1400" kern="1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0.44</a:t>
                          </a:r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CN" sz="1400" kern="1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21.61</a:t>
                          </a:r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CN" sz="1400" kern="1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0.55</a:t>
                          </a:r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669026106"/>
                      </a:ext>
                    </a:extLst>
                  </a:tr>
                  <a:tr h="28175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zh-CN" sz="1400" kern="10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全市</a:t>
                          </a:r>
                          <a:r>
                            <a:rPr lang="en-US" sz="1400" kern="10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PM</a:t>
                          </a:r>
                          <a:r>
                            <a:rPr lang="en-US" sz="1400" kern="100" baseline="-2500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10</a:t>
                          </a:r>
                          <a:endParaRPr lang="zh-CN" sz="14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CN" sz="1400" kern="1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36.05</a:t>
                          </a:r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CN" sz="1400" kern="1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34.39</a:t>
                          </a:r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CN" sz="1400" kern="1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-1.66</a:t>
                          </a:r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CN" sz="1400" kern="1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0.50</a:t>
                          </a:r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CN" sz="1400" kern="1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19.35</a:t>
                          </a:r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CN" sz="1400" kern="1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0.69</a:t>
                          </a:r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235095137"/>
                      </a:ext>
                    </a:extLst>
                  </a:tr>
                  <a:tr h="28175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zh-CN" sz="1400" kern="1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城区</a:t>
                          </a:r>
                          <a:r>
                            <a:rPr lang="en-US" sz="1400" kern="1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PM</a:t>
                          </a:r>
                          <a:r>
                            <a:rPr lang="en-US" sz="1400" kern="100" baseline="-250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10</a:t>
                          </a:r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CN" sz="1400" kern="1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35.43</a:t>
                          </a:r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CN" sz="1400" kern="1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38.64</a:t>
                          </a:r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CN" sz="1400" kern="1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3.21</a:t>
                          </a:r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CN" sz="1400" kern="1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0.48</a:t>
                          </a:r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CN" sz="1400" kern="1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23.83</a:t>
                          </a:r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CN" sz="1400" kern="1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0.68</a:t>
                          </a:r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55260175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0" name="矩形: 圆角 9">
            <a:extLst>
              <a:ext uri="{FF2B5EF4-FFF2-40B4-BE49-F238E27FC236}">
                <a16:creationId xmlns:a16="http://schemas.microsoft.com/office/drawing/2014/main" id="{C9B3D21B-698C-48E7-8744-CD22834C45D1}"/>
              </a:ext>
            </a:extLst>
          </p:cNvPr>
          <p:cNvSpPr/>
          <p:nvPr/>
        </p:nvSpPr>
        <p:spPr>
          <a:xfrm>
            <a:off x="10691948" y="1531347"/>
            <a:ext cx="1409382" cy="1708572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 w="285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kern="100" dirty="0">
                <a:solidFill>
                  <a:schemeClr val="tx1"/>
                </a:solidFill>
                <a:latin typeface="仓耳今楷03 W04" panose="02020400000000000000" pitchFamily="18" charset="-122"/>
                <a:ea typeface="仓耳今楷03 W04" panose="02020400000000000000" pitchFamily="18" charset="-122"/>
                <a:cs typeface="Times New Roman" panose="02020603050405020304" pitchFamily="18" charset="0"/>
              </a:rPr>
              <a:t>气象要素模拟结果良好</a:t>
            </a:r>
            <a:endParaRPr lang="en-US" altLang="zh-CN" kern="100" dirty="0">
              <a:solidFill>
                <a:schemeClr val="tx1"/>
              </a:solidFill>
              <a:latin typeface="仓耳今楷03 W04" panose="02020400000000000000" pitchFamily="18" charset="-122"/>
              <a:ea typeface="仓耳今楷03 W04" panose="02020400000000000000" pitchFamily="18" charset="-122"/>
              <a:cs typeface="Times New Roman" panose="02020603050405020304" pitchFamily="18" charset="0"/>
            </a:endParaRP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14C9804F-ECEB-4ECF-B473-25CF90608129}"/>
              </a:ext>
            </a:extLst>
          </p:cNvPr>
          <p:cNvSpPr/>
          <p:nvPr/>
        </p:nvSpPr>
        <p:spPr>
          <a:xfrm>
            <a:off x="10691948" y="4254896"/>
            <a:ext cx="1409382" cy="1845072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 w="285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kern="100" dirty="0">
                <a:solidFill>
                  <a:schemeClr val="tx1"/>
                </a:solidFill>
                <a:latin typeface="仓耳今楷03 W04" panose="02020400000000000000" pitchFamily="18" charset="-122"/>
                <a:ea typeface="仓耳今楷03 W04" panose="02020400000000000000" pitchFamily="18" charset="-122"/>
                <a:cs typeface="Times New Roman" panose="02020603050405020304" pitchFamily="18" charset="0"/>
              </a:rPr>
              <a:t>O</a:t>
            </a:r>
            <a:r>
              <a:rPr lang="en-US" altLang="zh-CN" kern="100" baseline="-25000" dirty="0">
                <a:solidFill>
                  <a:schemeClr val="tx1"/>
                </a:solidFill>
                <a:latin typeface="仓耳今楷03 W04" panose="02020400000000000000" pitchFamily="18" charset="-122"/>
                <a:ea typeface="仓耳今楷03 W04" panose="02020400000000000000" pitchFamily="18" charset="-122"/>
                <a:cs typeface="Times New Roman" panose="02020603050405020304" pitchFamily="18" charset="0"/>
              </a:rPr>
              <a:t>3</a:t>
            </a:r>
            <a:r>
              <a:rPr lang="zh-CN" altLang="en-US" kern="100" dirty="0">
                <a:solidFill>
                  <a:schemeClr val="tx1"/>
                </a:solidFill>
                <a:latin typeface="仓耳今楷03 W04" panose="02020400000000000000" pitchFamily="18" charset="-122"/>
                <a:ea typeface="仓耳今楷03 W04" panose="02020400000000000000" pitchFamily="18" charset="-122"/>
                <a:cs typeface="Times New Roman" panose="02020603050405020304" pitchFamily="18" charset="0"/>
              </a:rPr>
              <a:t>模拟偏高，相关性较好；</a:t>
            </a:r>
            <a:endParaRPr lang="en-US" altLang="zh-CN" kern="100" dirty="0">
              <a:solidFill>
                <a:schemeClr val="tx1"/>
              </a:solidFill>
              <a:latin typeface="仓耳今楷03 W04" panose="02020400000000000000" pitchFamily="18" charset="-122"/>
              <a:ea typeface="仓耳今楷03 W04" panose="02020400000000000000" pitchFamily="18" charset="-122"/>
              <a:cs typeface="Times New Roman" panose="02020603050405020304" pitchFamily="18" charset="0"/>
            </a:endParaRPr>
          </a:p>
          <a:p>
            <a:pPr algn="ctr"/>
            <a:r>
              <a:rPr lang="en-US" altLang="zh-CN" kern="100" dirty="0">
                <a:solidFill>
                  <a:schemeClr val="tx1"/>
                </a:solidFill>
                <a:latin typeface="仓耳今楷03 W04" panose="02020400000000000000" pitchFamily="18" charset="-122"/>
                <a:ea typeface="仓耳今楷03 W04" panose="02020400000000000000" pitchFamily="18" charset="-122"/>
                <a:cs typeface="Times New Roman" panose="02020603050405020304" pitchFamily="18" charset="0"/>
              </a:rPr>
              <a:t>NO</a:t>
            </a:r>
            <a:r>
              <a:rPr lang="en-US" altLang="zh-CN" kern="100" baseline="-25000" dirty="0">
                <a:solidFill>
                  <a:schemeClr val="tx1"/>
                </a:solidFill>
                <a:latin typeface="仓耳今楷03 W04" panose="02020400000000000000" pitchFamily="18" charset="-122"/>
                <a:ea typeface="仓耳今楷03 W04" panose="02020400000000000000" pitchFamily="18" charset="-122"/>
                <a:cs typeface="Times New Roman" panose="02020603050405020304" pitchFamily="18" charset="0"/>
              </a:rPr>
              <a:t>2</a:t>
            </a:r>
            <a:r>
              <a:rPr lang="zh-CN" altLang="en-US" kern="100" dirty="0">
                <a:solidFill>
                  <a:schemeClr val="tx1"/>
                </a:solidFill>
                <a:latin typeface="仓耳今楷03 W04" panose="02020400000000000000" pitchFamily="18" charset="-122"/>
                <a:ea typeface="仓耳今楷03 W04" panose="02020400000000000000" pitchFamily="18" charset="-122"/>
                <a:cs typeface="Times New Roman" panose="02020603050405020304" pitchFamily="18" charset="0"/>
              </a:rPr>
              <a:t>与颗粒物的偏差很小</a:t>
            </a:r>
            <a:endParaRPr lang="en-US" altLang="zh-CN" kern="100" dirty="0">
              <a:solidFill>
                <a:schemeClr val="tx1"/>
              </a:solidFill>
              <a:latin typeface="仓耳今楷03 W04" panose="02020400000000000000" pitchFamily="18" charset="-122"/>
              <a:ea typeface="仓耳今楷03 W04" panose="02020400000000000000" pitchFamily="18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78309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5CABDF33-96C8-4876-83B4-C9BED608573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27" t="5925" r="8746" b="5289"/>
          <a:stretch/>
        </p:blipFill>
        <p:spPr>
          <a:xfrm>
            <a:off x="530155" y="3823185"/>
            <a:ext cx="5400000" cy="281608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FB43C4BD-6777-4F62-A53F-923A062D6E3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57" t="4780" r="9217" b="6433"/>
          <a:stretch/>
        </p:blipFill>
        <p:spPr>
          <a:xfrm>
            <a:off x="5984155" y="3823588"/>
            <a:ext cx="5400000" cy="281608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A65B8554-E21B-4024-88A5-87E42BD8934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709" t="5033" r="9312" b="5507"/>
          <a:stretch/>
        </p:blipFill>
        <p:spPr>
          <a:xfrm>
            <a:off x="5984155" y="954832"/>
            <a:ext cx="5400000" cy="284241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8D6CBD5-E1EC-4B04-B545-A2A3ACCDC44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790" t="5033" r="9232" b="5507"/>
          <a:stretch/>
        </p:blipFill>
        <p:spPr>
          <a:xfrm>
            <a:off x="530155" y="954832"/>
            <a:ext cx="5400000" cy="2842418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577DF815-EF55-886C-1111-C62E9DBDEAE7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546" b="8830"/>
          <a:stretch/>
        </p:blipFill>
        <p:spPr>
          <a:xfrm>
            <a:off x="9815333" y="0"/>
            <a:ext cx="2376667" cy="734513"/>
          </a:xfrm>
          <a:prstGeom prst="rect">
            <a:avLst/>
          </a:prstGeom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5DE4408B-14DA-5A85-1BCC-9CAEE5192C15}"/>
              </a:ext>
            </a:extLst>
          </p:cNvPr>
          <p:cNvSpPr/>
          <p:nvPr/>
        </p:nvSpPr>
        <p:spPr>
          <a:xfrm>
            <a:off x="0" y="734513"/>
            <a:ext cx="12192000" cy="62321"/>
          </a:xfrm>
          <a:prstGeom prst="rect">
            <a:avLst/>
          </a:prstGeom>
          <a:gradFill flip="none" rotWithShape="1">
            <a:gsLst>
              <a:gs pos="35000">
                <a:srgbClr val="014924"/>
              </a:gs>
              <a:gs pos="0">
                <a:srgbClr val="014924"/>
              </a:gs>
              <a:gs pos="59000">
                <a:srgbClr val="014924">
                  <a:alpha val="95000"/>
                </a:srgbClr>
              </a:gs>
              <a:gs pos="77000">
                <a:srgbClr val="014924">
                  <a:alpha val="70000"/>
                </a:srgbClr>
              </a:gs>
              <a:gs pos="100000">
                <a:srgbClr val="014924">
                  <a:alpha val="6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9A380BA4-360B-6836-876A-343C8E6A80DB}"/>
              </a:ext>
            </a:extLst>
          </p:cNvPr>
          <p:cNvSpPr txBox="1"/>
          <p:nvPr/>
        </p:nvSpPr>
        <p:spPr>
          <a:xfrm>
            <a:off x="4907665" y="156230"/>
            <a:ext cx="237666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kern="100" dirty="0">
                <a:latin typeface="仓耳今楷03 W04" panose="02020400000000000000" pitchFamily="18" charset="-122"/>
                <a:ea typeface="仓耳今楷03 W04" panose="02020400000000000000" pitchFamily="18" charset="-122"/>
                <a:cs typeface="Times New Roman" panose="02020603050405020304" pitchFamily="18" charset="0"/>
              </a:rPr>
              <a:t>逐站点比较</a:t>
            </a:r>
            <a:endParaRPr lang="zh-CN" altLang="en-US" sz="3200" dirty="0"/>
          </a:p>
        </p:txBody>
      </p:sp>
      <p:sp>
        <p:nvSpPr>
          <p:cNvPr id="8" name="灯片编号占位符 9">
            <a:extLst>
              <a:ext uri="{FF2B5EF4-FFF2-40B4-BE49-F238E27FC236}">
                <a16:creationId xmlns:a16="http://schemas.microsoft.com/office/drawing/2014/main" id="{E7886FFB-0738-DC0A-5163-E8C3FD9FC5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26961" y="6374271"/>
            <a:ext cx="763788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635508-54A0-4FB0-A4C5-6467DE85E92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430DA3CC-F5E7-770D-EBC5-32027B395892}"/>
              </a:ext>
            </a:extLst>
          </p:cNvPr>
          <p:cNvSpPr/>
          <p:nvPr/>
        </p:nvSpPr>
        <p:spPr>
          <a:xfrm>
            <a:off x="3638390" y="3345015"/>
            <a:ext cx="4915216" cy="756884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 w="285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kern="100" dirty="0">
                <a:solidFill>
                  <a:schemeClr val="tx1"/>
                </a:solidFill>
                <a:latin typeface="仓耳今楷03 W04" panose="02020400000000000000" pitchFamily="18" charset="-122"/>
                <a:ea typeface="仓耳今楷03 W04" panose="02020400000000000000" pitchFamily="18" charset="-122"/>
                <a:cs typeface="Times New Roman" panose="02020603050405020304" pitchFamily="18" charset="0"/>
              </a:rPr>
              <a:t>城区站点</a:t>
            </a:r>
            <a:r>
              <a:rPr lang="en-US" altLang="zh-CN" kern="100" dirty="0">
                <a:solidFill>
                  <a:schemeClr val="tx1"/>
                </a:solidFill>
                <a:latin typeface="仓耳今楷03 W04" panose="02020400000000000000" pitchFamily="18" charset="-122"/>
                <a:ea typeface="仓耳今楷03 W04" panose="02020400000000000000" pitchFamily="18" charset="-122"/>
                <a:cs typeface="Times New Roman" panose="02020603050405020304" pitchFamily="18" charset="0"/>
              </a:rPr>
              <a:t>O</a:t>
            </a:r>
            <a:r>
              <a:rPr lang="en-US" altLang="zh-CN" kern="100" baseline="-25000" dirty="0">
                <a:solidFill>
                  <a:schemeClr val="tx1"/>
                </a:solidFill>
                <a:latin typeface="仓耳今楷03 W04" panose="02020400000000000000" pitchFamily="18" charset="-122"/>
                <a:ea typeface="仓耳今楷03 W04" panose="02020400000000000000" pitchFamily="18" charset="-122"/>
                <a:cs typeface="Times New Roman" panose="02020603050405020304" pitchFamily="18" charset="0"/>
              </a:rPr>
              <a:t>3</a:t>
            </a:r>
            <a:r>
              <a:rPr lang="zh-CN" altLang="en-US" kern="100" dirty="0">
                <a:solidFill>
                  <a:schemeClr val="tx1"/>
                </a:solidFill>
                <a:latin typeface="仓耳今楷03 W04" panose="02020400000000000000" pitchFamily="18" charset="-122"/>
                <a:ea typeface="仓耳今楷03 W04" panose="02020400000000000000" pitchFamily="18" charset="-122"/>
                <a:cs typeface="Times New Roman" panose="02020603050405020304" pitchFamily="18" charset="0"/>
              </a:rPr>
              <a:t>模拟较好，偏差很小；</a:t>
            </a:r>
            <a:endParaRPr lang="en-US" altLang="zh-CN" kern="100" dirty="0">
              <a:solidFill>
                <a:schemeClr val="tx1"/>
              </a:solidFill>
              <a:latin typeface="仓耳今楷03 W04" panose="02020400000000000000" pitchFamily="18" charset="-122"/>
              <a:ea typeface="仓耳今楷03 W04" panose="02020400000000000000" pitchFamily="18" charset="-122"/>
              <a:cs typeface="Times New Roman" panose="02020603050405020304" pitchFamily="18" charset="0"/>
            </a:endParaRPr>
          </a:p>
          <a:p>
            <a:pPr algn="ctr"/>
            <a:r>
              <a:rPr lang="zh-CN" altLang="en-US" kern="100" dirty="0">
                <a:solidFill>
                  <a:schemeClr val="tx1"/>
                </a:solidFill>
                <a:latin typeface="仓耳今楷03 W04" panose="02020400000000000000" pitchFamily="18" charset="-122"/>
                <a:ea typeface="仓耳今楷03 W04" panose="02020400000000000000" pitchFamily="18" charset="-122"/>
                <a:cs typeface="Times New Roman" panose="02020603050405020304" pitchFamily="18" charset="0"/>
              </a:rPr>
              <a:t>对应站点</a:t>
            </a:r>
            <a:r>
              <a:rPr lang="en-US" altLang="zh-CN" kern="100" dirty="0">
                <a:solidFill>
                  <a:schemeClr val="tx1"/>
                </a:solidFill>
                <a:latin typeface="仓耳今楷03 W04" panose="02020400000000000000" pitchFamily="18" charset="-122"/>
                <a:ea typeface="仓耳今楷03 W04" panose="02020400000000000000" pitchFamily="18" charset="-122"/>
                <a:cs typeface="Times New Roman" panose="02020603050405020304" pitchFamily="18" charset="0"/>
              </a:rPr>
              <a:t>NO</a:t>
            </a:r>
            <a:r>
              <a:rPr lang="en-US" altLang="zh-CN" kern="100" baseline="-25000" dirty="0">
                <a:solidFill>
                  <a:schemeClr val="tx1"/>
                </a:solidFill>
                <a:latin typeface="仓耳今楷03 W04" panose="02020400000000000000" pitchFamily="18" charset="-122"/>
                <a:ea typeface="仓耳今楷03 W04" panose="02020400000000000000" pitchFamily="18" charset="-122"/>
                <a:cs typeface="Times New Roman" panose="02020603050405020304" pitchFamily="18" charset="0"/>
              </a:rPr>
              <a:t>2</a:t>
            </a:r>
            <a:r>
              <a:rPr lang="zh-CN" altLang="en-US" kern="100" dirty="0">
                <a:solidFill>
                  <a:schemeClr val="tx1"/>
                </a:solidFill>
                <a:latin typeface="仓耳今楷03 W04" panose="02020400000000000000" pitchFamily="18" charset="-122"/>
                <a:ea typeface="仓耳今楷03 W04" panose="02020400000000000000" pitchFamily="18" charset="-122"/>
                <a:cs typeface="Times New Roman" panose="02020603050405020304" pitchFamily="18" charset="0"/>
              </a:rPr>
              <a:t>则偏高</a:t>
            </a:r>
            <a:endParaRPr lang="en-US" altLang="zh-CN" kern="100" baseline="-25000" dirty="0">
              <a:solidFill>
                <a:schemeClr val="tx1"/>
              </a:solidFill>
              <a:latin typeface="仓耳今楷03 W04" panose="02020400000000000000" pitchFamily="18" charset="-122"/>
              <a:ea typeface="仓耳今楷03 W04" panose="02020400000000000000" pitchFamily="18" charset="-122"/>
              <a:cs typeface="Times New Roman" panose="02020603050405020304" pitchFamily="18" charset="0"/>
            </a:endParaRP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C7028878-B22D-4594-96E3-964ACC21EF0D}"/>
              </a:ext>
            </a:extLst>
          </p:cNvPr>
          <p:cNvSpPr/>
          <p:nvPr/>
        </p:nvSpPr>
        <p:spPr>
          <a:xfrm>
            <a:off x="89301" y="2100596"/>
            <a:ext cx="602271" cy="418827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 w="285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kern="100" dirty="0">
                <a:solidFill>
                  <a:schemeClr val="tx1"/>
                </a:solidFill>
                <a:latin typeface="仓耳今楷03 W04" panose="02020400000000000000" pitchFamily="18" charset="-122"/>
                <a:ea typeface="仓耳今楷03 W04" panose="02020400000000000000" pitchFamily="18" charset="-122"/>
                <a:cs typeface="Times New Roman" panose="02020603050405020304" pitchFamily="18" charset="0"/>
              </a:rPr>
              <a:t>O</a:t>
            </a:r>
            <a:r>
              <a:rPr lang="en-US" altLang="zh-CN" kern="100" baseline="-25000" dirty="0">
                <a:solidFill>
                  <a:schemeClr val="tx1"/>
                </a:solidFill>
                <a:latin typeface="仓耳今楷03 W04" panose="02020400000000000000" pitchFamily="18" charset="-122"/>
                <a:ea typeface="仓耳今楷03 W04" panose="02020400000000000000" pitchFamily="18" charset="-122"/>
                <a:cs typeface="Times New Roman" panose="02020603050405020304" pitchFamily="18" charset="0"/>
              </a:rPr>
              <a:t>3</a:t>
            </a:r>
          </a:p>
        </p:txBody>
      </p:sp>
      <p:sp>
        <p:nvSpPr>
          <p:cNvPr id="26" name="矩形: 圆角 25">
            <a:extLst>
              <a:ext uri="{FF2B5EF4-FFF2-40B4-BE49-F238E27FC236}">
                <a16:creationId xmlns:a16="http://schemas.microsoft.com/office/drawing/2014/main" id="{F9119A43-1BF9-42B7-80DC-B42214BBF1DC}"/>
              </a:ext>
            </a:extLst>
          </p:cNvPr>
          <p:cNvSpPr/>
          <p:nvPr/>
        </p:nvSpPr>
        <p:spPr>
          <a:xfrm>
            <a:off x="89301" y="4891598"/>
            <a:ext cx="602272" cy="418827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 w="285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kern="100" dirty="0">
                <a:solidFill>
                  <a:schemeClr val="tx1"/>
                </a:solidFill>
                <a:latin typeface="仓耳今楷03 W04" panose="02020400000000000000" pitchFamily="18" charset="-122"/>
                <a:ea typeface="仓耳今楷03 W04" panose="02020400000000000000" pitchFamily="18" charset="-122"/>
                <a:cs typeface="Times New Roman" panose="02020603050405020304" pitchFamily="18" charset="0"/>
              </a:rPr>
              <a:t>NO</a:t>
            </a:r>
            <a:r>
              <a:rPr lang="en-US" altLang="zh-CN" kern="100" baseline="-25000" dirty="0">
                <a:solidFill>
                  <a:schemeClr val="tx1"/>
                </a:solidFill>
                <a:latin typeface="仓耳今楷03 W04" panose="02020400000000000000" pitchFamily="18" charset="-122"/>
                <a:ea typeface="仓耳今楷03 W04" panose="02020400000000000000" pitchFamily="18" charset="-122"/>
                <a:cs typeface="Times New Roman" panose="02020603050405020304" pitchFamily="18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5661305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>
            <a:extLst>
              <a:ext uri="{FF2B5EF4-FFF2-40B4-BE49-F238E27FC236}">
                <a16:creationId xmlns:a16="http://schemas.microsoft.com/office/drawing/2014/main" id="{577DF815-EF55-886C-1111-C62E9DBDEAE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546" b="8830"/>
          <a:stretch/>
        </p:blipFill>
        <p:spPr>
          <a:xfrm>
            <a:off x="9815333" y="0"/>
            <a:ext cx="2376667" cy="734513"/>
          </a:xfrm>
          <a:prstGeom prst="rect">
            <a:avLst/>
          </a:prstGeom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5DE4408B-14DA-5A85-1BCC-9CAEE5192C15}"/>
              </a:ext>
            </a:extLst>
          </p:cNvPr>
          <p:cNvSpPr/>
          <p:nvPr/>
        </p:nvSpPr>
        <p:spPr>
          <a:xfrm>
            <a:off x="0" y="734513"/>
            <a:ext cx="12192000" cy="62321"/>
          </a:xfrm>
          <a:prstGeom prst="rect">
            <a:avLst/>
          </a:prstGeom>
          <a:gradFill flip="none" rotWithShape="1">
            <a:gsLst>
              <a:gs pos="35000">
                <a:srgbClr val="014924"/>
              </a:gs>
              <a:gs pos="0">
                <a:srgbClr val="014924"/>
              </a:gs>
              <a:gs pos="59000">
                <a:srgbClr val="014924">
                  <a:alpha val="95000"/>
                </a:srgbClr>
              </a:gs>
              <a:gs pos="77000">
                <a:srgbClr val="014924">
                  <a:alpha val="70000"/>
                </a:srgbClr>
              </a:gs>
              <a:gs pos="100000">
                <a:srgbClr val="014924">
                  <a:alpha val="6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9A380BA4-360B-6836-876A-343C8E6A80DB}"/>
              </a:ext>
            </a:extLst>
          </p:cNvPr>
          <p:cNvSpPr txBox="1"/>
          <p:nvPr/>
        </p:nvSpPr>
        <p:spPr>
          <a:xfrm>
            <a:off x="1951809" y="149738"/>
            <a:ext cx="828838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kern="100" dirty="0">
                <a:latin typeface="仓耳今楷03 W04" panose="02020400000000000000" pitchFamily="18" charset="-122"/>
                <a:ea typeface="仓耳今楷03 W04" panose="02020400000000000000" pitchFamily="18" charset="-122"/>
                <a:cs typeface="Times New Roman" panose="02020603050405020304" pitchFamily="18" charset="0"/>
              </a:rPr>
              <a:t>臭氧控制区研究</a:t>
            </a:r>
            <a:endParaRPr lang="zh-CN" altLang="en-US" sz="3200" dirty="0"/>
          </a:p>
        </p:txBody>
      </p:sp>
      <p:sp>
        <p:nvSpPr>
          <p:cNvPr id="8" name="灯片编号占位符 9">
            <a:extLst>
              <a:ext uri="{FF2B5EF4-FFF2-40B4-BE49-F238E27FC236}">
                <a16:creationId xmlns:a16="http://schemas.microsoft.com/office/drawing/2014/main" id="{E7886FFB-0738-DC0A-5163-E8C3FD9FC5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26961" y="6374271"/>
            <a:ext cx="763788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635508-54A0-4FB0-A4C5-6467DE85E92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964F1115-2CD8-C43E-9784-CDA01370B1C1}"/>
              </a:ext>
            </a:extLst>
          </p:cNvPr>
          <p:cNvSpPr/>
          <p:nvPr/>
        </p:nvSpPr>
        <p:spPr>
          <a:xfrm>
            <a:off x="1234811" y="5190997"/>
            <a:ext cx="10214784" cy="119999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 w="285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kern="100" dirty="0">
                <a:solidFill>
                  <a:schemeClr val="tx1"/>
                </a:solidFill>
                <a:latin typeface="仓耳今楷03 W04" panose="02020400000000000000" pitchFamily="18" charset="-122"/>
                <a:ea typeface="仓耳今楷03 W04" panose="02020400000000000000" pitchFamily="18" charset="-122"/>
                <a:cs typeface="Times New Roman" panose="02020603050405020304" pitchFamily="18" charset="0"/>
              </a:rPr>
              <a:t>6</a:t>
            </a:r>
            <a:r>
              <a:rPr lang="zh-CN" altLang="en-US" kern="100" dirty="0">
                <a:solidFill>
                  <a:schemeClr val="tx1"/>
                </a:solidFill>
                <a:latin typeface="仓耳今楷03 W04" panose="02020400000000000000" pitchFamily="18" charset="-122"/>
                <a:ea typeface="仓耳今楷03 W04" panose="02020400000000000000" pitchFamily="18" charset="-122"/>
                <a:cs typeface="Times New Roman" panose="02020603050405020304" pitchFamily="18" charset="0"/>
              </a:rPr>
              <a:t>月的平均水平分布：城区主要为</a:t>
            </a:r>
            <a:r>
              <a:rPr lang="en-US" altLang="zh-CN" kern="100" dirty="0">
                <a:solidFill>
                  <a:schemeClr val="tx1"/>
                </a:solidFill>
                <a:latin typeface="仓耳今楷03 W04" panose="02020400000000000000" pitchFamily="18" charset="-122"/>
                <a:ea typeface="仓耳今楷03 W04" panose="02020400000000000000" pitchFamily="18" charset="-122"/>
                <a:cs typeface="Times New Roman" panose="02020603050405020304" pitchFamily="18" charset="0"/>
              </a:rPr>
              <a:t>VOCs</a:t>
            </a:r>
            <a:r>
              <a:rPr lang="zh-CN" altLang="en-US" kern="100" dirty="0">
                <a:solidFill>
                  <a:schemeClr val="tx1"/>
                </a:solidFill>
                <a:latin typeface="仓耳今楷03 W04" panose="02020400000000000000" pitchFamily="18" charset="-122"/>
                <a:ea typeface="仓耳今楷03 W04" panose="02020400000000000000" pitchFamily="18" charset="-122"/>
                <a:cs typeface="Times New Roman" panose="02020603050405020304" pitchFamily="18" charset="0"/>
              </a:rPr>
              <a:t>控制区</a:t>
            </a:r>
            <a:endParaRPr lang="en-US" altLang="zh-CN" kern="100" dirty="0">
              <a:solidFill>
                <a:schemeClr val="tx1"/>
              </a:solidFill>
              <a:latin typeface="仓耳今楷03 W04" panose="02020400000000000000" pitchFamily="18" charset="-122"/>
              <a:ea typeface="仓耳今楷03 W04" panose="02020400000000000000" pitchFamily="18" charset="-122"/>
              <a:cs typeface="Times New Roman" panose="02020603050405020304" pitchFamily="18" charset="0"/>
            </a:endParaRPr>
          </a:p>
          <a:p>
            <a:pPr algn="ctr"/>
            <a:endParaRPr lang="en-US" altLang="zh-CN" kern="100" baseline="-25000" dirty="0">
              <a:solidFill>
                <a:schemeClr val="tx1"/>
              </a:solidFill>
              <a:latin typeface="仓耳今楷03 W04" panose="02020400000000000000" pitchFamily="18" charset="-122"/>
              <a:ea typeface="仓耳今楷03 W04" panose="02020400000000000000" pitchFamily="18" charset="-122"/>
              <a:cs typeface="Times New Roman" panose="02020603050405020304" pitchFamily="18" charset="0"/>
            </a:endParaRPr>
          </a:p>
          <a:p>
            <a:pPr algn="ctr"/>
            <a:r>
              <a:rPr lang="zh-CN" altLang="en-US" kern="100" dirty="0">
                <a:solidFill>
                  <a:schemeClr val="tx1"/>
                </a:solidFill>
                <a:latin typeface="仓耳今楷03 W04" panose="02020400000000000000" pitchFamily="18" charset="-122"/>
                <a:ea typeface="仓耳今楷03 W04" panose="02020400000000000000" pitchFamily="18" charset="-122"/>
                <a:cs typeface="Times New Roman" panose="02020603050405020304" pitchFamily="18" charset="0"/>
              </a:rPr>
              <a:t>城区与郊区的敏感性随时间发生变化，城区较稳定在</a:t>
            </a:r>
            <a:r>
              <a:rPr lang="en-US" altLang="zh-CN" kern="100" dirty="0">
                <a:solidFill>
                  <a:schemeClr val="tx1"/>
                </a:solidFill>
                <a:latin typeface="仓耳今楷03 W04" panose="02020400000000000000" pitchFamily="18" charset="-122"/>
                <a:ea typeface="仓耳今楷03 W04" panose="02020400000000000000" pitchFamily="18" charset="-122"/>
                <a:cs typeface="Times New Roman" panose="02020603050405020304" pitchFamily="18" charset="0"/>
              </a:rPr>
              <a:t>VOCs</a:t>
            </a:r>
            <a:r>
              <a:rPr lang="zh-CN" altLang="en-US" kern="100" dirty="0">
                <a:solidFill>
                  <a:schemeClr val="tx1"/>
                </a:solidFill>
                <a:latin typeface="仓耳今楷03 W04" panose="02020400000000000000" pitchFamily="18" charset="-122"/>
                <a:ea typeface="仓耳今楷03 W04" panose="02020400000000000000" pitchFamily="18" charset="-122"/>
                <a:cs typeface="Times New Roman" panose="02020603050405020304" pitchFamily="18" charset="0"/>
              </a:rPr>
              <a:t>控制区，郊区变化较大，主要在</a:t>
            </a:r>
            <a:r>
              <a:rPr lang="en-US" altLang="zh-CN" kern="100" dirty="0">
                <a:solidFill>
                  <a:schemeClr val="tx1"/>
                </a:solidFill>
                <a:latin typeface="仓耳今楷03 W04" panose="02020400000000000000" pitchFamily="18" charset="-122"/>
                <a:ea typeface="仓耳今楷03 W04" panose="02020400000000000000" pitchFamily="18" charset="-122"/>
                <a:cs typeface="Times New Roman" panose="02020603050405020304" pitchFamily="18" charset="0"/>
              </a:rPr>
              <a:t>NO</a:t>
            </a:r>
            <a:r>
              <a:rPr lang="en-US" altLang="zh-CN" kern="100" baseline="-25000" dirty="0">
                <a:solidFill>
                  <a:schemeClr val="tx1"/>
                </a:solidFill>
                <a:latin typeface="仓耳今楷03 W04" panose="02020400000000000000" pitchFamily="18" charset="-122"/>
                <a:ea typeface="仓耳今楷03 W04" panose="02020400000000000000" pitchFamily="18" charset="-122"/>
                <a:cs typeface="Times New Roman" panose="02020603050405020304" pitchFamily="18" charset="0"/>
              </a:rPr>
              <a:t>x</a:t>
            </a:r>
            <a:r>
              <a:rPr lang="zh-CN" altLang="en-US" kern="100" dirty="0">
                <a:solidFill>
                  <a:schemeClr val="tx1"/>
                </a:solidFill>
                <a:latin typeface="仓耳今楷03 W04" panose="02020400000000000000" pitchFamily="18" charset="-122"/>
                <a:ea typeface="仓耳今楷03 W04" panose="02020400000000000000" pitchFamily="18" charset="-122"/>
                <a:cs typeface="Times New Roman" panose="02020603050405020304" pitchFamily="18" charset="0"/>
              </a:rPr>
              <a:t>控制区</a:t>
            </a:r>
            <a:endParaRPr lang="en-US" altLang="zh-CN" kern="100" dirty="0">
              <a:solidFill>
                <a:schemeClr val="tx1"/>
              </a:solidFill>
              <a:latin typeface="仓耳今楷03 W04" panose="02020400000000000000" pitchFamily="18" charset="-122"/>
              <a:ea typeface="仓耳今楷03 W04" panose="02020400000000000000" pitchFamily="18" charset="-122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1DC4E06-B27C-4CA0-957B-35B3E335AF4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86" y="985366"/>
            <a:ext cx="3600000" cy="390667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76C7638-FEBE-4B59-8719-92C2D5BB5FD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0286" y="1067008"/>
            <a:ext cx="8493572" cy="3743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4648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>
            <a:extLst>
              <a:ext uri="{FF2B5EF4-FFF2-40B4-BE49-F238E27FC236}">
                <a16:creationId xmlns:a16="http://schemas.microsoft.com/office/drawing/2014/main" id="{577DF815-EF55-886C-1111-C62E9DBDEAE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546" b="8830"/>
          <a:stretch/>
        </p:blipFill>
        <p:spPr>
          <a:xfrm>
            <a:off x="9815333" y="0"/>
            <a:ext cx="2376667" cy="734513"/>
          </a:xfrm>
          <a:prstGeom prst="rect">
            <a:avLst/>
          </a:prstGeom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5DE4408B-14DA-5A85-1BCC-9CAEE5192C15}"/>
              </a:ext>
            </a:extLst>
          </p:cNvPr>
          <p:cNvSpPr/>
          <p:nvPr/>
        </p:nvSpPr>
        <p:spPr>
          <a:xfrm>
            <a:off x="0" y="734513"/>
            <a:ext cx="12192000" cy="62321"/>
          </a:xfrm>
          <a:prstGeom prst="rect">
            <a:avLst/>
          </a:prstGeom>
          <a:gradFill flip="none" rotWithShape="1">
            <a:gsLst>
              <a:gs pos="35000">
                <a:srgbClr val="014924"/>
              </a:gs>
              <a:gs pos="0">
                <a:srgbClr val="014924"/>
              </a:gs>
              <a:gs pos="59000">
                <a:srgbClr val="014924">
                  <a:alpha val="95000"/>
                </a:srgbClr>
              </a:gs>
              <a:gs pos="77000">
                <a:srgbClr val="014924">
                  <a:alpha val="70000"/>
                </a:srgbClr>
              </a:gs>
              <a:gs pos="100000">
                <a:srgbClr val="014924">
                  <a:alpha val="6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9A380BA4-360B-6836-876A-343C8E6A80DB}"/>
              </a:ext>
            </a:extLst>
          </p:cNvPr>
          <p:cNvSpPr txBox="1"/>
          <p:nvPr/>
        </p:nvSpPr>
        <p:spPr>
          <a:xfrm>
            <a:off x="1951809" y="149738"/>
            <a:ext cx="828838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200" kern="100" dirty="0">
                <a:latin typeface="仓耳今楷03 W04" panose="02020400000000000000" pitchFamily="18" charset="-122"/>
                <a:ea typeface="仓耳今楷03 W04" panose="02020400000000000000" pitchFamily="18" charset="-122"/>
                <a:cs typeface="Times New Roman" panose="02020603050405020304" pitchFamily="18" charset="0"/>
              </a:rPr>
              <a:t>PA</a:t>
            </a:r>
            <a:r>
              <a:rPr lang="zh-CN" altLang="en-US" sz="3200" kern="100" dirty="0">
                <a:latin typeface="仓耳今楷03 W04" panose="02020400000000000000" pitchFamily="18" charset="-122"/>
                <a:ea typeface="仓耳今楷03 W04" panose="02020400000000000000" pitchFamily="18" charset="-122"/>
                <a:cs typeface="Times New Roman" panose="02020603050405020304" pitchFamily="18" charset="0"/>
              </a:rPr>
              <a:t>过程分析</a:t>
            </a:r>
            <a:endParaRPr lang="zh-CN" altLang="en-US" sz="3200" dirty="0"/>
          </a:p>
        </p:txBody>
      </p:sp>
      <p:sp>
        <p:nvSpPr>
          <p:cNvPr id="8" name="灯片编号占位符 9">
            <a:extLst>
              <a:ext uri="{FF2B5EF4-FFF2-40B4-BE49-F238E27FC236}">
                <a16:creationId xmlns:a16="http://schemas.microsoft.com/office/drawing/2014/main" id="{E7886FFB-0738-DC0A-5163-E8C3FD9FC5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26961" y="6374271"/>
            <a:ext cx="763788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635508-54A0-4FB0-A4C5-6467DE85E92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表格 3">
                <a:extLst>
                  <a:ext uri="{FF2B5EF4-FFF2-40B4-BE49-F238E27FC236}">
                    <a16:creationId xmlns:a16="http://schemas.microsoft.com/office/drawing/2014/main" id="{BAA510C3-6F49-01DA-45FB-630F60F5B23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1757019"/>
                  </p:ext>
                </p:extLst>
              </p:nvPr>
            </p:nvGraphicFramePr>
            <p:xfrm>
              <a:off x="1963782" y="1773947"/>
              <a:ext cx="8281851" cy="3772888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584543">
                      <a:extLst>
                        <a:ext uri="{9D8B030D-6E8A-4147-A177-3AD203B41FA5}">
                          <a16:colId xmlns:a16="http://schemas.microsoft.com/office/drawing/2014/main" val="787793280"/>
                        </a:ext>
                      </a:extLst>
                    </a:gridCol>
                    <a:gridCol w="3348654">
                      <a:extLst>
                        <a:ext uri="{9D8B030D-6E8A-4147-A177-3AD203B41FA5}">
                          <a16:colId xmlns:a16="http://schemas.microsoft.com/office/drawing/2014/main" val="2415209438"/>
                        </a:ext>
                      </a:extLst>
                    </a:gridCol>
                    <a:gridCol w="3348654">
                      <a:extLst>
                        <a:ext uri="{9D8B030D-6E8A-4147-A177-3AD203B41FA5}">
                          <a16:colId xmlns:a16="http://schemas.microsoft.com/office/drawing/2014/main" val="4246399914"/>
                        </a:ext>
                      </a:extLst>
                    </a:gridCol>
                  </a:tblGrid>
                  <a:tr h="538984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zh-CN" altLang="en-US" sz="2000" b="0" kern="100" baseline="0" dirty="0">
                              <a:effectLst/>
                              <a:latin typeface="Times New Roman" panose="02020603050405020304" pitchFamily="18" charset="0"/>
                              <a:ea typeface="仓耳今楷03 W04" panose="02020400000000000000" pitchFamily="18" charset="-122"/>
                            </a:rPr>
                            <a:t>简写</a:t>
                          </a:r>
                          <a:endParaRPr lang="zh-CN" sz="2000" b="0" kern="100" baseline="0" dirty="0">
                            <a:effectLst/>
                            <a:latin typeface="Times New Roman" panose="02020603050405020304" pitchFamily="18" charset="0"/>
                            <a:ea typeface="仓耳今楷03 W04" panose="02020400000000000000" pitchFamily="18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zh-CN" altLang="en-US" sz="2000" b="0" kern="100" baseline="0" dirty="0">
                              <a:solidFill>
                                <a:schemeClr val="bg1"/>
                              </a:solidFill>
                              <a:effectLst/>
                              <a:latin typeface="Times New Roman" panose="02020603050405020304" pitchFamily="18" charset="0"/>
                              <a:ea typeface="仓耳今楷03 W04" panose="02020400000000000000" pitchFamily="18" charset="-122"/>
                              <a:cs typeface="+mn-cs"/>
                            </a:rPr>
                            <a:t>全称</a:t>
                          </a:r>
                          <a:endParaRPr lang="zh-CN" sz="2000" b="0" kern="100" baseline="0" dirty="0">
                            <a:solidFill>
                              <a:schemeClr val="bg1"/>
                            </a:solidFill>
                            <a:effectLst/>
                            <a:latin typeface="Times New Roman" panose="02020603050405020304" pitchFamily="18" charset="0"/>
                            <a:ea typeface="仓耳今楷03 W04" panose="02020400000000000000" pitchFamily="18" charset="-122"/>
                            <a:cs typeface="+mn-cs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CN" altLang="en-US" sz="2000" b="0" kern="100" baseline="0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仓耳今楷03 W04" panose="02020400000000000000" pitchFamily="18" charset="-122"/>
                                    <a:cs typeface="+mn-cs"/>
                                  </a:rPr>
                                  <m:t>说明</m:t>
                                </m:r>
                              </m:oMath>
                            </m:oMathPara>
                          </a14:m>
                          <a:endParaRPr lang="zh-CN" sz="2000" b="0" kern="100" baseline="0" dirty="0">
                            <a:solidFill>
                              <a:schemeClr val="bg1"/>
                            </a:solidFill>
                            <a:effectLst/>
                            <a:latin typeface="Times New Roman" panose="02020603050405020304" pitchFamily="18" charset="0"/>
                            <a:ea typeface="仓耳今楷03 W04" panose="02020400000000000000" pitchFamily="18" charset="-122"/>
                            <a:cs typeface="+mn-cs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708031006"/>
                      </a:ext>
                    </a:extLst>
                  </a:tr>
                  <a:tr h="538984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CN" sz="2000" b="0" kern="100" baseline="0" dirty="0">
                              <a:effectLst/>
                              <a:latin typeface="Times New Roman" panose="02020603050405020304" pitchFamily="18" charset="0"/>
                              <a:ea typeface="仓耳今楷03 W04" panose="02020400000000000000" pitchFamily="18" charset="-122"/>
                            </a:rPr>
                            <a:t>HADV</a:t>
                          </a:r>
                          <a:endParaRPr lang="zh-CN" sz="2000" b="0" kern="100" baseline="0" dirty="0">
                            <a:effectLst/>
                            <a:latin typeface="Times New Roman" panose="02020603050405020304" pitchFamily="18" charset="0"/>
                            <a:ea typeface="仓耳今楷03 W04" panose="02020400000000000000" pitchFamily="18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CN" sz="2000" b="0" kern="100" baseline="0" dirty="0">
                              <a:effectLst/>
                              <a:latin typeface="Times New Roman" panose="02020603050405020304" pitchFamily="18" charset="0"/>
                              <a:ea typeface="仓耳今楷03 W04" panose="02020400000000000000" pitchFamily="18" charset="-122"/>
                              <a:cs typeface="Times New Roman" panose="02020603050405020304" pitchFamily="18" charset="0"/>
                            </a:rPr>
                            <a:t>Horizontal Advection</a:t>
                          </a:r>
                          <a:endParaRPr lang="zh-CN" sz="2000" b="0" kern="100" baseline="0" dirty="0">
                            <a:effectLst/>
                            <a:latin typeface="Times New Roman" panose="02020603050405020304" pitchFamily="18" charset="0"/>
                            <a:ea typeface="仓耳今楷03 W04" panose="02020400000000000000" pitchFamily="18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zh-CN" altLang="en-US" sz="2000" b="0" kern="100" baseline="0" dirty="0">
                              <a:effectLst/>
                              <a:latin typeface="Times New Roman" panose="02020603050405020304" pitchFamily="18" charset="0"/>
                              <a:ea typeface="仓耳今楷03 W04" panose="02020400000000000000" pitchFamily="18" charset="-122"/>
                            </a:rPr>
                            <a:t>水平传输过程</a:t>
                          </a:r>
                          <a:endParaRPr lang="zh-CN" sz="2000" b="0" kern="100" baseline="0" dirty="0">
                            <a:effectLst/>
                            <a:latin typeface="Times New Roman" panose="02020603050405020304" pitchFamily="18" charset="0"/>
                            <a:ea typeface="仓耳今楷03 W04" panose="02020400000000000000" pitchFamily="18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4159596465"/>
                      </a:ext>
                    </a:extLst>
                  </a:tr>
                  <a:tr h="538984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CN" sz="2000" b="0" kern="100" baseline="0" dirty="0">
                              <a:effectLst/>
                              <a:latin typeface="Times New Roman" panose="02020603050405020304" pitchFamily="18" charset="0"/>
                              <a:ea typeface="仓耳今楷03 W04" panose="02020400000000000000" pitchFamily="18" charset="-122"/>
                            </a:rPr>
                            <a:t>ZADV</a:t>
                          </a:r>
                          <a:endParaRPr lang="zh-CN" sz="2000" b="0" kern="100" baseline="0" dirty="0">
                            <a:effectLst/>
                            <a:latin typeface="Times New Roman" panose="02020603050405020304" pitchFamily="18" charset="0"/>
                            <a:ea typeface="仓耳今楷03 W04" panose="02020400000000000000" pitchFamily="18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CN" sz="2000" b="0" kern="100" baseline="0" dirty="0">
                              <a:effectLst/>
                              <a:latin typeface="Times New Roman" panose="02020603050405020304" pitchFamily="18" charset="0"/>
                              <a:ea typeface="仓耳今楷03 W04" panose="02020400000000000000" pitchFamily="18" charset="-122"/>
                              <a:cs typeface="Times New Roman" panose="02020603050405020304" pitchFamily="18" charset="0"/>
                            </a:rPr>
                            <a:t>Z-Advection</a:t>
                          </a:r>
                          <a:endParaRPr lang="zh-CN" sz="2000" b="0" kern="100" baseline="0" dirty="0">
                            <a:effectLst/>
                            <a:latin typeface="Times New Roman" panose="02020603050405020304" pitchFamily="18" charset="0"/>
                            <a:ea typeface="仓耳今楷03 W04" panose="02020400000000000000" pitchFamily="18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zh-CN" altLang="en-US" sz="2000" b="0" kern="100" baseline="0" dirty="0">
                              <a:effectLst/>
                              <a:latin typeface="Times New Roman" panose="02020603050405020304" pitchFamily="18" charset="0"/>
                              <a:ea typeface="仓耳今楷03 W04" panose="02020400000000000000" pitchFamily="18" charset="-122"/>
                            </a:rPr>
                            <a:t>垂直传输过程</a:t>
                          </a:r>
                          <a:endParaRPr lang="zh-CN" sz="2000" b="0" kern="100" baseline="0" dirty="0">
                            <a:effectLst/>
                            <a:latin typeface="Times New Roman" panose="02020603050405020304" pitchFamily="18" charset="0"/>
                            <a:ea typeface="仓耳今楷03 W04" panose="02020400000000000000" pitchFamily="18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914785874"/>
                      </a:ext>
                    </a:extLst>
                  </a:tr>
                  <a:tr h="538984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CN" sz="2000" b="0" kern="100" baseline="0" dirty="0">
                              <a:effectLst/>
                              <a:latin typeface="Times New Roman" panose="02020603050405020304" pitchFamily="18" charset="0"/>
                              <a:ea typeface="仓耳今楷03 W04" panose="02020400000000000000" pitchFamily="18" charset="-122"/>
                              <a:cs typeface="Times New Roman" panose="02020603050405020304" pitchFamily="18" charset="0"/>
                            </a:rPr>
                            <a:t>HDIF</a:t>
                          </a:r>
                          <a:endParaRPr lang="zh-CN" sz="2000" b="0" kern="100" baseline="0" dirty="0">
                            <a:effectLst/>
                            <a:latin typeface="Times New Roman" panose="02020603050405020304" pitchFamily="18" charset="0"/>
                            <a:ea typeface="仓耳今楷03 W04" panose="02020400000000000000" pitchFamily="18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CN" sz="2000" b="0" kern="100" baseline="0" dirty="0">
                              <a:effectLst/>
                              <a:latin typeface="Times New Roman" panose="02020603050405020304" pitchFamily="18" charset="0"/>
                              <a:ea typeface="仓耳今楷03 W04" panose="02020400000000000000" pitchFamily="18" charset="-122"/>
                              <a:cs typeface="Times New Roman" panose="02020603050405020304" pitchFamily="18" charset="0"/>
                            </a:rPr>
                            <a:t>Horizontal Diffusion</a:t>
                          </a:r>
                          <a:endParaRPr lang="zh-CN" sz="2000" b="0" kern="100" baseline="0" dirty="0">
                            <a:effectLst/>
                            <a:latin typeface="Times New Roman" panose="02020603050405020304" pitchFamily="18" charset="0"/>
                            <a:ea typeface="仓耳今楷03 W04" panose="02020400000000000000" pitchFamily="18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zh-CN" altLang="en-US" sz="2000" b="0" kern="100" baseline="0" dirty="0">
                              <a:effectLst/>
                              <a:latin typeface="Times New Roman" panose="02020603050405020304" pitchFamily="18" charset="0"/>
                              <a:ea typeface="仓耳今楷03 W04" panose="02020400000000000000" pitchFamily="18" charset="-122"/>
                            </a:rPr>
                            <a:t>水平扩散过程</a:t>
                          </a:r>
                          <a:endParaRPr lang="zh-CN" sz="2000" b="0" kern="100" baseline="0" dirty="0">
                            <a:effectLst/>
                            <a:latin typeface="Times New Roman" panose="02020603050405020304" pitchFamily="18" charset="0"/>
                            <a:ea typeface="仓耳今楷03 W04" panose="02020400000000000000" pitchFamily="18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033111808"/>
                      </a:ext>
                    </a:extLst>
                  </a:tr>
                  <a:tr h="538984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CN" sz="2000" b="0" kern="100" baseline="0" dirty="0">
                              <a:effectLst/>
                              <a:latin typeface="Times New Roman" panose="02020603050405020304" pitchFamily="18" charset="0"/>
                              <a:ea typeface="仓耳今楷03 W04" panose="02020400000000000000" pitchFamily="18" charset="-122"/>
                              <a:cs typeface="Times New Roman" panose="02020603050405020304" pitchFamily="18" charset="0"/>
                            </a:rPr>
                            <a:t>VDIF</a:t>
                          </a:r>
                          <a:endParaRPr lang="zh-CN" sz="2000" b="0" kern="100" baseline="0" dirty="0">
                            <a:effectLst/>
                            <a:latin typeface="Times New Roman" panose="02020603050405020304" pitchFamily="18" charset="0"/>
                            <a:ea typeface="仓耳今楷03 W04" panose="02020400000000000000" pitchFamily="18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CN" sz="2000" b="0" kern="100" baseline="0" dirty="0">
                              <a:effectLst/>
                              <a:latin typeface="Times New Roman" panose="02020603050405020304" pitchFamily="18" charset="0"/>
                              <a:ea typeface="仓耳今楷03 W04" panose="02020400000000000000" pitchFamily="18" charset="-122"/>
                              <a:cs typeface="Times New Roman" panose="02020603050405020304" pitchFamily="18" charset="0"/>
                            </a:rPr>
                            <a:t>Vertical Diffusion</a:t>
                          </a:r>
                          <a:endParaRPr lang="zh-CN" sz="2000" b="0" kern="100" baseline="0" dirty="0">
                            <a:effectLst/>
                            <a:latin typeface="Times New Roman" panose="02020603050405020304" pitchFamily="18" charset="0"/>
                            <a:ea typeface="仓耳今楷03 W04" panose="02020400000000000000" pitchFamily="18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zh-CN" altLang="en-US" sz="2000" b="0" kern="100" baseline="0" dirty="0">
                              <a:effectLst/>
                              <a:latin typeface="Times New Roman" panose="02020603050405020304" pitchFamily="18" charset="0"/>
                              <a:ea typeface="仓耳今楷03 W04" panose="02020400000000000000" pitchFamily="18" charset="-122"/>
                            </a:rPr>
                            <a:t>垂直扩散过程</a:t>
                          </a:r>
                          <a:endParaRPr lang="zh-CN" sz="2000" b="0" kern="100" baseline="0" dirty="0">
                            <a:effectLst/>
                            <a:latin typeface="Times New Roman" panose="02020603050405020304" pitchFamily="18" charset="0"/>
                            <a:ea typeface="仓耳今楷03 W04" panose="02020400000000000000" pitchFamily="18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908591159"/>
                      </a:ext>
                    </a:extLst>
                  </a:tr>
                  <a:tr h="538984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CN" sz="2000" b="0" kern="100" baseline="0" dirty="0">
                              <a:effectLst/>
                              <a:latin typeface="Times New Roman" panose="02020603050405020304" pitchFamily="18" charset="0"/>
                              <a:ea typeface="仓耳今楷03 W04" panose="02020400000000000000" pitchFamily="18" charset="-122"/>
                              <a:cs typeface="Times New Roman" panose="02020603050405020304" pitchFamily="18" charset="0"/>
                            </a:rPr>
                            <a:t>CHEM</a:t>
                          </a:r>
                          <a:endParaRPr lang="zh-CN" sz="2000" b="0" kern="100" baseline="0" dirty="0">
                            <a:effectLst/>
                            <a:latin typeface="Times New Roman" panose="02020603050405020304" pitchFamily="18" charset="0"/>
                            <a:ea typeface="仓耳今楷03 W04" panose="02020400000000000000" pitchFamily="18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CN" sz="2000" b="0" kern="100" baseline="0" dirty="0">
                              <a:effectLst/>
                              <a:latin typeface="Times New Roman" panose="02020603050405020304" pitchFamily="18" charset="0"/>
                              <a:ea typeface="仓耳今楷03 W04" panose="02020400000000000000" pitchFamily="18" charset="-122"/>
                              <a:cs typeface="Times New Roman" panose="02020603050405020304" pitchFamily="18" charset="0"/>
                            </a:rPr>
                            <a:t>Gas-phase Chemistry</a:t>
                          </a:r>
                          <a:endParaRPr lang="zh-CN" sz="2000" b="0" kern="100" baseline="0" dirty="0">
                            <a:effectLst/>
                            <a:latin typeface="Times New Roman" panose="02020603050405020304" pitchFamily="18" charset="0"/>
                            <a:ea typeface="仓耳今楷03 W04" panose="02020400000000000000" pitchFamily="18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zh-CN" altLang="en-US" sz="2000" b="0" kern="100" baseline="0" dirty="0">
                              <a:effectLst/>
                              <a:latin typeface="Times New Roman" panose="02020603050405020304" pitchFamily="18" charset="0"/>
                              <a:ea typeface="仓耳今楷03 W04" panose="02020400000000000000" pitchFamily="18" charset="-122"/>
                            </a:rPr>
                            <a:t>气相化学反应过程</a:t>
                          </a:r>
                          <a:endParaRPr lang="zh-CN" sz="2000" b="0" kern="100" baseline="0" dirty="0">
                            <a:effectLst/>
                            <a:latin typeface="Times New Roman" panose="02020603050405020304" pitchFamily="18" charset="0"/>
                            <a:ea typeface="仓耳今楷03 W04" panose="02020400000000000000" pitchFamily="18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481414840"/>
                      </a:ext>
                    </a:extLst>
                  </a:tr>
                  <a:tr h="538984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CN" sz="2000" b="0" kern="100" baseline="0" dirty="0">
                              <a:effectLst/>
                              <a:latin typeface="Times New Roman" panose="02020603050405020304" pitchFamily="18" charset="0"/>
                              <a:ea typeface="仓耳今楷03 W04" panose="02020400000000000000" pitchFamily="18" charset="-122"/>
                              <a:cs typeface="Times New Roman" panose="02020603050405020304" pitchFamily="18" charset="0"/>
                            </a:rPr>
                            <a:t>DDEP</a:t>
                          </a:r>
                          <a:endParaRPr lang="zh-CN" sz="2000" b="0" kern="100" baseline="0" dirty="0">
                            <a:effectLst/>
                            <a:latin typeface="Times New Roman" panose="02020603050405020304" pitchFamily="18" charset="0"/>
                            <a:ea typeface="仓耳今楷03 W04" panose="02020400000000000000" pitchFamily="18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CN" sz="2000" b="0" kern="100" baseline="0" dirty="0">
                              <a:effectLst/>
                              <a:latin typeface="Times New Roman" panose="02020603050405020304" pitchFamily="18" charset="0"/>
                              <a:ea typeface="仓耳今楷03 W04" panose="02020400000000000000" pitchFamily="18" charset="-122"/>
                              <a:cs typeface="Times New Roman" panose="02020603050405020304" pitchFamily="18" charset="0"/>
                            </a:rPr>
                            <a:t>Dry Deposition</a:t>
                          </a:r>
                          <a:endParaRPr lang="zh-CN" sz="2000" b="0" kern="100" baseline="0" dirty="0">
                            <a:effectLst/>
                            <a:latin typeface="Times New Roman" panose="02020603050405020304" pitchFamily="18" charset="0"/>
                            <a:ea typeface="仓耳今楷03 W04" panose="02020400000000000000" pitchFamily="18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zh-CN" altLang="en-US" sz="2000" b="0" kern="100" baseline="0" dirty="0">
                              <a:effectLst/>
                              <a:latin typeface="Times New Roman" panose="02020603050405020304" pitchFamily="18" charset="0"/>
                              <a:ea typeface="仓耳今楷03 W04" panose="02020400000000000000" pitchFamily="18" charset="-122"/>
                            </a:rPr>
                            <a:t>干沉降过程</a:t>
                          </a:r>
                          <a:endParaRPr lang="zh-CN" sz="2000" b="0" kern="100" baseline="0" dirty="0">
                            <a:effectLst/>
                            <a:latin typeface="Times New Roman" panose="02020603050405020304" pitchFamily="18" charset="0"/>
                            <a:ea typeface="仓耳今楷03 W04" panose="02020400000000000000" pitchFamily="18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90993999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表格 3">
                <a:extLst>
                  <a:ext uri="{FF2B5EF4-FFF2-40B4-BE49-F238E27FC236}">
                    <a16:creationId xmlns:a16="http://schemas.microsoft.com/office/drawing/2014/main" id="{BAA510C3-6F49-01DA-45FB-630F60F5B23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1757019"/>
                  </p:ext>
                </p:extLst>
              </p:nvPr>
            </p:nvGraphicFramePr>
            <p:xfrm>
              <a:off x="1963782" y="1773947"/>
              <a:ext cx="8281851" cy="3772888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584543">
                      <a:extLst>
                        <a:ext uri="{9D8B030D-6E8A-4147-A177-3AD203B41FA5}">
                          <a16:colId xmlns:a16="http://schemas.microsoft.com/office/drawing/2014/main" val="787793280"/>
                        </a:ext>
                      </a:extLst>
                    </a:gridCol>
                    <a:gridCol w="3348654">
                      <a:extLst>
                        <a:ext uri="{9D8B030D-6E8A-4147-A177-3AD203B41FA5}">
                          <a16:colId xmlns:a16="http://schemas.microsoft.com/office/drawing/2014/main" val="2415209438"/>
                        </a:ext>
                      </a:extLst>
                    </a:gridCol>
                    <a:gridCol w="3348654">
                      <a:extLst>
                        <a:ext uri="{9D8B030D-6E8A-4147-A177-3AD203B41FA5}">
                          <a16:colId xmlns:a16="http://schemas.microsoft.com/office/drawing/2014/main" val="4246399914"/>
                        </a:ext>
                      </a:extLst>
                    </a:gridCol>
                  </a:tblGrid>
                  <a:tr h="538984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zh-CN" altLang="en-US" sz="2000" b="0" kern="100" baseline="0" dirty="0">
                              <a:effectLst/>
                              <a:latin typeface="Times New Roman" panose="02020603050405020304" pitchFamily="18" charset="0"/>
                              <a:ea typeface="仓耳今楷03 W04" panose="02020400000000000000" pitchFamily="18" charset="-122"/>
                            </a:rPr>
                            <a:t>简写</a:t>
                          </a:r>
                          <a:endParaRPr lang="zh-CN" sz="2000" b="0" kern="100" baseline="0" dirty="0">
                            <a:effectLst/>
                            <a:latin typeface="Times New Roman" panose="02020603050405020304" pitchFamily="18" charset="0"/>
                            <a:ea typeface="仓耳今楷03 W04" panose="02020400000000000000" pitchFamily="18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zh-CN" altLang="en-US" sz="2000" b="0" kern="100" baseline="0" dirty="0">
                              <a:solidFill>
                                <a:schemeClr val="bg1"/>
                              </a:solidFill>
                              <a:effectLst/>
                              <a:latin typeface="Times New Roman" panose="02020603050405020304" pitchFamily="18" charset="0"/>
                              <a:ea typeface="仓耳今楷03 W04" panose="02020400000000000000" pitchFamily="18" charset="-122"/>
                              <a:cs typeface="+mn-cs"/>
                            </a:rPr>
                            <a:t>全称</a:t>
                          </a:r>
                          <a:endParaRPr lang="zh-CN" sz="2000" b="0" kern="100" baseline="0" dirty="0">
                            <a:solidFill>
                              <a:schemeClr val="bg1"/>
                            </a:solidFill>
                            <a:effectLst/>
                            <a:latin typeface="Times New Roman" panose="02020603050405020304" pitchFamily="18" charset="0"/>
                            <a:ea typeface="仓耳今楷03 W04" panose="02020400000000000000" pitchFamily="18" charset="-122"/>
                            <a:cs typeface="+mn-cs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blipFill>
                          <a:blip r:embed="rId4"/>
                          <a:stretch>
                            <a:fillRect l="-147723" t="-2273" r="-729" b="-62045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08031006"/>
                      </a:ext>
                    </a:extLst>
                  </a:tr>
                  <a:tr h="538984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CN" sz="2000" b="0" kern="100" baseline="0" dirty="0">
                              <a:effectLst/>
                              <a:latin typeface="Times New Roman" panose="02020603050405020304" pitchFamily="18" charset="0"/>
                              <a:ea typeface="仓耳今楷03 W04" panose="02020400000000000000" pitchFamily="18" charset="-122"/>
                            </a:rPr>
                            <a:t>HADV</a:t>
                          </a:r>
                          <a:endParaRPr lang="zh-CN" sz="2000" b="0" kern="100" baseline="0" dirty="0">
                            <a:effectLst/>
                            <a:latin typeface="Times New Roman" panose="02020603050405020304" pitchFamily="18" charset="0"/>
                            <a:ea typeface="仓耳今楷03 W04" panose="02020400000000000000" pitchFamily="18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CN" sz="2000" b="0" kern="100" baseline="0" dirty="0">
                              <a:effectLst/>
                              <a:latin typeface="Times New Roman" panose="02020603050405020304" pitchFamily="18" charset="0"/>
                              <a:ea typeface="仓耳今楷03 W04" panose="02020400000000000000" pitchFamily="18" charset="-122"/>
                              <a:cs typeface="Times New Roman" panose="02020603050405020304" pitchFamily="18" charset="0"/>
                            </a:rPr>
                            <a:t>Horizontal Advection</a:t>
                          </a:r>
                          <a:endParaRPr lang="zh-CN" sz="2000" b="0" kern="100" baseline="0" dirty="0">
                            <a:effectLst/>
                            <a:latin typeface="Times New Roman" panose="02020603050405020304" pitchFamily="18" charset="0"/>
                            <a:ea typeface="仓耳今楷03 W04" panose="02020400000000000000" pitchFamily="18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zh-CN" altLang="en-US" sz="2000" b="0" kern="100" baseline="0" dirty="0">
                              <a:effectLst/>
                              <a:latin typeface="Times New Roman" panose="02020603050405020304" pitchFamily="18" charset="0"/>
                              <a:ea typeface="仓耳今楷03 W04" panose="02020400000000000000" pitchFamily="18" charset="-122"/>
                            </a:rPr>
                            <a:t>水平传输过程</a:t>
                          </a:r>
                          <a:endParaRPr lang="zh-CN" sz="2000" b="0" kern="100" baseline="0" dirty="0">
                            <a:effectLst/>
                            <a:latin typeface="Times New Roman" panose="02020603050405020304" pitchFamily="18" charset="0"/>
                            <a:ea typeface="仓耳今楷03 W04" panose="02020400000000000000" pitchFamily="18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4159596465"/>
                      </a:ext>
                    </a:extLst>
                  </a:tr>
                  <a:tr h="538984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CN" sz="2000" b="0" kern="100" baseline="0" dirty="0">
                              <a:effectLst/>
                              <a:latin typeface="Times New Roman" panose="02020603050405020304" pitchFamily="18" charset="0"/>
                              <a:ea typeface="仓耳今楷03 W04" panose="02020400000000000000" pitchFamily="18" charset="-122"/>
                            </a:rPr>
                            <a:t>ZADV</a:t>
                          </a:r>
                          <a:endParaRPr lang="zh-CN" sz="2000" b="0" kern="100" baseline="0" dirty="0">
                            <a:effectLst/>
                            <a:latin typeface="Times New Roman" panose="02020603050405020304" pitchFamily="18" charset="0"/>
                            <a:ea typeface="仓耳今楷03 W04" panose="02020400000000000000" pitchFamily="18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CN" sz="2000" b="0" kern="100" baseline="0" dirty="0">
                              <a:effectLst/>
                              <a:latin typeface="Times New Roman" panose="02020603050405020304" pitchFamily="18" charset="0"/>
                              <a:ea typeface="仓耳今楷03 W04" panose="02020400000000000000" pitchFamily="18" charset="-122"/>
                              <a:cs typeface="Times New Roman" panose="02020603050405020304" pitchFamily="18" charset="0"/>
                            </a:rPr>
                            <a:t>Z-Advection</a:t>
                          </a:r>
                          <a:endParaRPr lang="zh-CN" sz="2000" b="0" kern="100" baseline="0" dirty="0">
                            <a:effectLst/>
                            <a:latin typeface="Times New Roman" panose="02020603050405020304" pitchFamily="18" charset="0"/>
                            <a:ea typeface="仓耳今楷03 W04" panose="02020400000000000000" pitchFamily="18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zh-CN" altLang="en-US" sz="2000" b="0" kern="100" baseline="0" dirty="0">
                              <a:effectLst/>
                              <a:latin typeface="Times New Roman" panose="02020603050405020304" pitchFamily="18" charset="0"/>
                              <a:ea typeface="仓耳今楷03 W04" panose="02020400000000000000" pitchFamily="18" charset="-122"/>
                            </a:rPr>
                            <a:t>垂直传输过程</a:t>
                          </a:r>
                          <a:endParaRPr lang="zh-CN" sz="2000" b="0" kern="100" baseline="0" dirty="0">
                            <a:effectLst/>
                            <a:latin typeface="Times New Roman" panose="02020603050405020304" pitchFamily="18" charset="0"/>
                            <a:ea typeface="仓耳今楷03 W04" panose="02020400000000000000" pitchFamily="18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914785874"/>
                      </a:ext>
                    </a:extLst>
                  </a:tr>
                  <a:tr h="538984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CN" sz="2000" b="0" kern="100" baseline="0" dirty="0">
                              <a:effectLst/>
                              <a:latin typeface="Times New Roman" panose="02020603050405020304" pitchFamily="18" charset="0"/>
                              <a:ea typeface="仓耳今楷03 W04" panose="02020400000000000000" pitchFamily="18" charset="-122"/>
                              <a:cs typeface="Times New Roman" panose="02020603050405020304" pitchFamily="18" charset="0"/>
                            </a:rPr>
                            <a:t>HDIF</a:t>
                          </a:r>
                          <a:endParaRPr lang="zh-CN" sz="2000" b="0" kern="100" baseline="0" dirty="0">
                            <a:effectLst/>
                            <a:latin typeface="Times New Roman" panose="02020603050405020304" pitchFamily="18" charset="0"/>
                            <a:ea typeface="仓耳今楷03 W04" panose="02020400000000000000" pitchFamily="18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CN" sz="2000" b="0" kern="100" baseline="0" dirty="0">
                              <a:effectLst/>
                              <a:latin typeface="Times New Roman" panose="02020603050405020304" pitchFamily="18" charset="0"/>
                              <a:ea typeface="仓耳今楷03 W04" panose="02020400000000000000" pitchFamily="18" charset="-122"/>
                              <a:cs typeface="Times New Roman" panose="02020603050405020304" pitchFamily="18" charset="0"/>
                            </a:rPr>
                            <a:t>Horizontal Diffusion</a:t>
                          </a:r>
                          <a:endParaRPr lang="zh-CN" sz="2000" b="0" kern="100" baseline="0" dirty="0">
                            <a:effectLst/>
                            <a:latin typeface="Times New Roman" panose="02020603050405020304" pitchFamily="18" charset="0"/>
                            <a:ea typeface="仓耳今楷03 W04" panose="02020400000000000000" pitchFamily="18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zh-CN" altLang="en-US" sz="2000" b="0" kern="100" baseline="0" dirty="0">
                              <a:effectLst/>
                              <a:latin typeface="Times New Roman" panose="02020603050405020304" pitchFamily="18" charset="0"/>
                              <a:ea typeface="仓耳今楷03 W04" panose="02020400000000000000" pitchFamily="18" charset="-122"/>
                            </a:rPr>
                            <a:t>水平扩散过程</a:t>
                          </a:r>
                          <a:endParaRPr lang="zh-CN" sz="2000" b="0" kern="100" baseline="0" dirty="0">
                            <a:effectLst/>
                            <a:latin typeface="Times New Roman" panose="02020603050405020304" pitchFamily="18" charset="0"/>
                            <a:ea typeface="仓耳今楷03 W04" panose="02020400000000000000" pitchFamily="18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033111808"/>
                      </a:ext>
                    </a:extLst>
                  </a:tr>
                  <a:tr h="538984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CN" sz="2000" b="0" kern="100" baseline="0" dirty="0">
                              <a:effectLst/>
                              <a:latin typeface="Times New Roman" panose="02020603050405020304" pitchFamily="18" charset="0"/>
                              <a:ea typeface="仓耳今楷03 W04" panose="02020400000000000000" pitchFamily="18" charset="-122"/>
                              <a:cs typeface="Times New Roman" panose="02020603050405020304" pitchFamily="18" charset="0"/>
                            </a:rPr>
                            <a:t>VDIF</a:t>
                          </a:r>
                          <a:endParaRPr lang="zh-CN" sz="2000" b="0" kern="100" baseline="0" dirty="0">
                            <a:effectLst/>
                            <a:latin typeface="Times New Roman" panose="02020603050405020304" pitchFamily="18" charset="0"/>
                            <a:ea typeface="仓耳今楷03 W04" panose="02020400000000000000" pitchFamily="18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CN" sz="2000" b="0" kern="100" baseline="0" dirty="0">
                              <a:effectLst/>
                              <a:latin typeface="Times New Roman" panose="02020603050405020304" pitchFamily="18" charset="0"/>
                              <a:ea typeface="仓耳今楷03 W04" panose="02020400000000000000" pitchFamily="18" charset="-122"/>
                              <a:cs typeface="Times New Roman" panose="02020603050405020304" pitchFamily="18" charset="0"/>
                            </a:rPr>
                            <a:t>Vertical Diffusion</a:t>
                          </a:r>
                          <a:endParaRPr lang="zh-CN" sz="2000" b="0" kern="100" baseline="0" dirty="0">
                            <a:effectLst/>
                            <a:latin typeface="Times New Roman" panose="02020603050405020304" pitchFamily="18" charset="0"/>
                            <a:ea typeface="仓耳今楷03 W04" panose="02020400000000000000" pitchFamily="18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zh-CN" altLang="en-US" sz="2000" b="0" kern="100" baseline="0" dirty="0">
                              <a:effectLst/>
                              <a:latin typeface="Times New Roman" panose="02020603050405020304" pitchFamily="18" charset="0"/>
                              <a:ea typeface="仓耳今楷03 W04" panose="02020400000000000000" pitchFamily="18" charset="-122"/>
                            </a:rPr>
                            <a:t>垂直扩散过程</a:t>
                          </a:r>
                          <a:endParaRPr lang="zh-CN" sz="2000" b="0" kern="100" baseline="0" dirty="0">
                            <a:effectLst/>
                            <a:latin typeface="Times New Roman" panose="02020603050405020304" pitchFamily="18" charset="0"/>
                            <a:ea typeface="仓耳今楷03 W04" panose="02020400000000000000" pitchFamily="18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908591159"/>
                      </a:ext>
                    </a:extLst>
                  </a:tr>
                  <a:tr h="538984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CN" sz="2000" b="0" kern="100" baseline="0" dirty="0">
                              <a:effectLst/>
                              <a:latin typeface="Times New Roman" panose="02020603050405020304" pitchFamily="18" charset="0"/>
                              <a:ea typeface="仓耳今楷03 W04" panose="02020400000000000000" pitchFamily="18" charset="-122"/>
                              <a:cs typeface="Times New Roman" panose="02020603050405020304" pitchFamily="18" charset="0"/>
                            </a:rPr>
                            <a:t>CHEM</a:t>
                          </a:r>
                          <a:endParaRPr lang="zh-CN" sz="2000" b="0" kern="100" baseline="0" dirty="0">
                            <a:effectLst/>
                            <a:latin typeface="Times New Roman" panose="02020603050405020304" pitchFamily="18" charset="0"/>
                            <a:ea typeface="仓耳今楷03 W04" panose="02020400000000000000" pitchFamily="18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CN" sz="2000" b="0" kern="100" baseline="0" dirty="0">
                              <a:effectLst/>
                              <a:latin typeface="Times New Roman" panose="02020603050405020304" pitchFamily="18" charset="0"/>
                              <a:ea typeface="仓耳今楷03 W04" panose="02020400000000000000" pitchFamily="18" charset="-122"/>
                              <a:cs typeface="Times New Roman" panose="02020603050405020304" pitchFamily="18" charset="0"/>
                            </a:rPr>
                            <a:t>Gas-phase Chemistry</a:t>
                          </a:r>
                          <a:endParaRPr lang="zh-CN" sz="2000" b="0" kern="100" baseline="0" dirty="0">
                            <a:effectLst/>
                            <a:latin typeface="Times New Roman" panose="02020603050405020304" pitchFamily="18" charset="0"/>
                            <a:ea typeface="仓耳今楷03 W04" panose="02020400000000000000" pitchFamily="18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zh-CN" altLang="en-US" sz="2000" b="0" kern="100" baseline="0" dirty="0">
                              <a:effectLst/>
                              <a:latin typeface="Times New Roman" panose="02020603050405020304" pitchFamily="18" charset="0"/>
                              <a:ea typeface="仓耳今楷03 W04" panose="02020400000000000000" pitchFamily="18" charset="-122"/>
                            </a:rPr>
                            <a:t>气相化学反应过程</a:t>
                          </a:r>
                          <a:endParaRPr lang="zh-CN" sz="2000" b="0" kern="100" baseline="0" dirty="0">
                            <a:effectLst/>
                            <a:latin typeface="Times New Roman" panose="02020603050405020304" pitchFamily="18" charset="0"/>
                            <a:ea typeface="仓耳今楷03 W04" panose="02020400000000000000" pitchFamily="18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481414840"/>
                      </a:ext>
                    </a:extLst>
                  </a:tr>
                  <a:tr h="538984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CN" sz="2000" b="0" kern="100" baseline="0" dirty="0">
                              <a:effectLst/>
                              <a:latin typeface="Times New Roman" panose="02020603050405020304" pitchFamily="18" charset="0"/>
                              <a:ea typeface="仓耳今楷03 W04" panose="02020400000000000000" pitchFamily="18" charset="-122"/>
                              <a:cs typeface="Times New Roman" panose="02020603050405020304" pitchFamily="18" charset="0"/>
                            </a:rPr>
                            <a:t>DDEP</a:t>
                          </a:r>
                          <a:endParaRPr lang="zh-CN" sz="2000" b="0" kern="100" baseline="0" dirty="0">
                            <a:effectLst/>
                            <a:latin typeface="Times New Roman" panose="02020603050405020304" pitchFamily="18" charset="0"/>
                            <a:ea typeface="仓耳今楷03 W04" panose="02020400000000000000" pitchFamily="18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CN" sz="2000" b="0" kern="100" baseline="0" dirty="0">
                              <a:effectLst/>
                              <a:latin typeface="Times New Roman" panose="02020603050405020304" pitchFamily="18" charset="0"/>
                              <a:ea typeface="仓耳今楷03 W04" panose="02020400000000000000" pitchFamily="18" charset="-122"/>
                              <a:cs typeface="Times New Roman" panose="02020603050405020304" pitchFamily="18" charset="0"/>
                            </a:rPr>
                            <a:t>Dry Deposition</a:t>
                          </a:r>
                          <a:endParaRPr lang="zh-CN" sz="2000" b="0" kern="100" baseline="0" dirty="0">
                            <a:effectLst/>
                            <a:latin typeface="Times New Roman" panose="02020603050405020304" pitchFamily="18" charset="0"/>
                            <a:ea typeface="仓耳今楷03 W04" panose="02020400000000000000" pitchFamily="18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zh-CN" altLang="en-US" sz="2000" b="0" kern="100" baseline="0" dirty="0">
                              <a:effectLst/>
                              <a:latin typeface="Times New Roman" panose="02020603050405020304" pitchFamily="18" charset="0"/>
                              <a:ea typeface="仓耳今楷03 W04" panose="02020400000000000000" pitchFamily="18" charset="-122"/>
                            </a:rPr>
                            <a:t>干沉降过程</a:t>
                          </a:r>
                          <a:endParaRPr lang="zh-CN" sz="2000" b="0" kern="100" baseline="0" dirty="0">
                            <a:effectLst/>
                            <a:latin typeface="Times New Roman" panose="02020603050405020304" pitchFamily="18" charset="0"/>
                            <a:ea typeface="仓耳今楷03 W04" panose="02020400000000000000" pitchFamily="18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909939996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9290084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>
            <a:extLst>
              <a:ext uri="{FF2B5EF4-FFF2-40B4-BE49-F238E27FC236}">
                <a16:creationId xmlns:a16="http://schemas.microsoft.com/office/drawing/2014/main" id="{577DF815-EF55-886C-1111-C62E9DBDEAE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546" b="8830"/>
          <a:stretch/>
        </p:blipFill>
        <p:spPr>
          <a:xfrm>
            <a:off x="9815333" y="0"/>
            <a:ext cx="2376667" cy="734513"/>
          </a:xfrm>
          <a:prstGeom prst="rect">
            <a:avLst/>
          </a:prstGeom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5DE4408B-14DA-5A85-1BCC-9CAEE5192C15}"/>
              </a:ext>
            </a:extLst>
          </p:cNvPr>
          <p:cNvSpPr/>
          <p:nvPr/>
        </p:nvSpPr>
        <p:spPr>
          <a:xfrm>
            <a:off x="0" y="734513"/>
            <a:ext cx="12192000" cy="62321"/>
          </a:xfrm>
          <a:prstGeom prst="rect">
            <a:avLst/>
          </a:prstGeom>
          <a:gradFill flip="none" rotWithShape="1">
            <a:gsLst>
              <a:gs pos="35000">
                <a:srgbClr val="014924"/>
              </a:gs>
              <a:gs pos="0">
                <a:srgbClr val="014924"/>
              </a:gs>
              <a:gs pos="59000">
                <a:srgbClr val="014924">
                  <a:alpha val="95000"/>
                </a:srgbClr>
              </a:gs>
              <a:gs pos="77000">
                <a:srgbClr val="014924">
                  <a:alpha val="70000"/>
                </a:srgbClr>
              </a:gs>
              <a:gs pos="100000">
                <a:srgbClr val="014924">
                  <a:alpha val="6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9A380BA4-360B-6836-876A-343C8E6A80DB}"/>
              </a:ext>
            </a:extLst>
          </p:cNvPr>
          <p:cNvSpPr txBox="1"/>
          <p:nvPr/>
        </p:nvSpPr>
        <p:spPr>
          <a:xfrm>
            <a:off x="1951809" y="149738"/>
            <a:ext cx="828838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kern="100" dirty="0">
                <a:latin typeface="仓耳今楷03 W04" panose="02020400000000000000" pitchFamily="18" charset="-122"/>
                <a:ea typeface="仓耳今楷03 W04" panose="02020400000000000000" pitchFamily="18" charset="-122"/>
                <a:cs typeface="Times New Roman" panose="02020603050405020304" pitchFamily="18" charset="0"/>
              </a:rPr>
              <a:t>城区</a:t>
            </a:r>
            <a:r>
              <a:rPr lang="en-US" altLang="zh-CN" sz="3200" kern="100" dirty="0">
                <a:latin typeface="仓耳今楷03 W04" panose="02020400000000000000" pitchFamily="18" charset="-122"/>
                <a:ea typeface="仓耳今楷03 W04" panose="02020400000000000000" pitchFamily="18" charset="-122"/>
                <a:cs typeface="Times New Roman" panose="02020603050405020304" pitchFamily="18" charset="0"/>
              </a:rPr>
              <a:t>O</a:t>
            </a:r>
            <a:r>
              <a:rPr lang="en-US" altLang="zh-CN" sz="3200" kern="100" baseline="-25000" dirty="0">
                <a:latin typeface="仓耳今楷03 W04" panose="02020400000000000000" pitchFamily="18" charset="-122"/>
                <a:ea typeface="仓耳今楷03 W04" panose="02020400000000000000" pitchFamily="18" charset="-122"/>
                <a:cs typeface="Times New Roman" panose="02020603050405020304" pitchFamily="18" charset="0"/>
              </a:rPr>
              <a:t>3</a:t>
            </a:r>
            <a:r>
              <a:rPr lang="zh-CN" altLang="en-US" sz="3200" kern="100" dirty="0">
                <a:latin typeface="仓耳今楷03 W04" panose="02020400000000000000" pitchFamily="18" charset="-122"/>
                <a:ea typeface="仓耳今楷03 W04" panose="02020400000000000000" pitchFamily="18" charset="-122"/>
                <a:cs typeface="Times New Roman" panose="02020603050405020304" pitchFamily="18" charset="0"/>
              </a:rPr>
              <a:t>过程分析</a:t>
            </a:r>
            <a:endParaRPr lang="zh-CN" altLang="en-US" sz="3200" dirty="0"/>
          </a:p>
        </p:txBody>
      </p:sp>
      <p:sp>
        <p:nvSpPr>
          <p:cNvPr id="8" name="灯片编号占位符 9">
            <a:extLst>
              <a:ext uri="{FF2B5EF4-FFF2-40B4-BE49-F238E27FC236}">
                <a16:creationId xmlns:a16="http://schemas.microsoft.com/office/drawing/2014/main" id="{E7886FFB-0738-DC0A-5163-E8C3FD9FC5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26961" y="6374271"/>
            <a:ext cx="763788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635508-54A0-4FB0-A4C5-6467DE85E92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964F1115-2CD8-C43E-9784-CDA01370B1C1}"/>
              </a:ext>
            </a:extLst>
          </p:cNvPr>
          <p:cNvSpPr/>
          <p:nvPr/>
        </p:nvSpPr>
        <p:spPr>
          <a:xfrm>
            <a:off x="1741767" y="6146461"/>
            <a:ext cx="8708466" cy="575349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 w="285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kern="100" dirty="0">
                <a:solidFill>
                  <a:schemeClr val="tx1"/>
                </a:solidFill>
                <a:latin typeface="仓耳今楷03 W04" panose="02020400000000000000" pitchFamily="18" charset="-122"/>
                <a:ea typeface="仓耳今楷03 W04" panose="02020400000000000000" pitchFamily="18" charset="-122"/>
                <a:cs typeface="Times New Roman" panose="02020603050405020304" pitchFamily="18" charset="0"/>
              </a:rPr>
              <a:t>安庆市城区受水平传输（</a:t>
            </a:r>
            <a:r>
              <a:rPr lang="en-US" altLang="zh-CN" kern="100" dirty="0">
                <a:solidFill>
                  <a:schemeClr val="tx1"/>
                </a:solidFill>
                <a:latin typeface="仓耳今楷03 W04" panose="02020400000000000000" pitchFamily="18" charset="-122"/>
                <a:ea typeface="仓耳今楷03 W04" panose="02020400000000000000" pitchFamily="18" charset="-122"/>
                <a:cs typeface="Times New Roman" panose="02020603050405020304" pitchFamily="18" charset="0"/>
              </a:rPr>
              <a:t>HADV</a:t>
            </a:r>
            <a:r>
              <a:rPr lang="zh-CN" altLang="en-US" kern="100" dirty="0">
                <a:solidFill>
                  <a:schemeClr val="tx1"/>
                </a:solidFill>
                <a:latin typeface="仓耳今楷03 W04" panose="02020400000000000000" pitchFamily="18" charset="-122"/>
                <a:ea typeface="仓耳今楷03 W04" panose="02020400000000000000" pitchFamily="18" charset="-122"/>
                <a:cs typeface="Times New Roman" panose="02020603050405020304" pitchFamily="18" charset="0"/>
              </a:rPr>
              <a:t>）、垂直传输（</a:t>
            </a:r>
            <a:r>
              <a:rPr lang="en-US" altLang="zh-CN" kern="100" dirty="0">
                <a:solidFill>
                  <a:schemeClr val="tx1"/>
                </a:solidFill>
                <a:latin typeface="仓耳今楷03 W04" panose="02020400000000000000" pitchFamily="18" charset="-122"/>
                <a:ea typeface="仓耳今楷03 W04" panose="02020400000000000000" pitchFamily="18" charset="-122"/>
                <a:cs typeface="Times New Roman" panose="02020603050405020304" pitchFamily="18" charset="0"/>
              </a:rPr>
              <a:t>ZADV</a:t>
            </a:r>
            <a:r>
              <a:rPr lang="zh-CN" altLang="en-US" kern="100" dirty="0">
                <a:solidFill>
                  <a:schemeClr val="tx1"/>
                </a:solidFill>
                <a:latin typeface="仓耳今楷03 W04" panose="02020400000000000000" pitchFamily="18" charset="-122"/>
                <a:ea typeface="仓耳今楷03 W04" panose="02020400000000000000" pitchFamily="18" charset="-122"/>
                <a:cs typeface="Times New Roman" panose="02020603050405020304" pitchFamily="18" charset="0"/>
              </a:rPr>
              <a:t>）的影响比较大</a:t>
            </a:r>
            <a:endParaRPr lang="en-US" altLang="zh-CN" kern="100" baseline="-25000" dirty="0">
              <a:solidFill>
                <a:schemeClr val="tx1"/>
              </a:solidFill>
              <a:latin typeface="仓耳今楷03 W04" panose="02020400000000000000" pitchFamily="18" charset="-122"/>
              <a:ea typeface="仓耳今楷03 W04" panose="02020400000000000000" pitchFamily="18" charset="-122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79EAACA-D70E-44B0-AE8C-0A3A004E6BA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481" y="878355"/>
            <a:ext cx="9987038" cy="5085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4505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 主题">
  <a:themeElements>
    <a:clrScheme name="绿色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5475</TotalTime>
  <Words>700</Words>
  <Application>Microsoft Office PowerPoint</Application>
  <PresentationFormat>宽屏</PresentationFormat>
  <Paragraphs>286</Paragraphs>
  <Slides>17</Slides>
  <Notes>17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5" baseType="lpstr">
      <vt:lpstr>仓耳今楷03 W04</vt:lpstr>
      <vt:lpstr>Arial</vt:lpstr>
      <vt:lpstr>Calibri</vt:lpstr>
      <vt:lpstr>Calibri Light</vt:lpstr>
      <vt:lpstr>Cambria Math</vt:lpstr>
      <vt:lpstr>Times New Roman</vt:lpstr>
      <vt:lpstr>Wingdings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基础架构处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0022</dc:title>
  <dc:creator>ZK</dc:creator>
  <cp:lastModifiedBy>Evan Xu</cp:lastModifiedBy>
  <cp:revision>496</cp:revision>
  <dcterms:created xsi:type="dcterms:W3CDTF">2017-04-21T07:43:00Z</dcterms:created>
  <dcterms:modified xsi:type="dcterms:W3CDTF">2023-07-08T08:09:38Z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2052-10.1.0.6490</vt:lpwstr>
  </property>
</Properties>
</file>